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6"/>
  </p:notesMasterIdLst>
  <p:sldIdLst>
    <p:sldId id="383" r:id="rId2"/>
    <p:sldId id="447" r:id="rId3"/>
    <p:sldId id="446" r:id="rId4"/>
    <p:sldId id="444" r:id="rId5"/>
  </p:sldIdLst>
  <p:sldSz cx="9906000" cy="6858000" type="A4"/>
  <p:notesSz cx="6797675" cy="9926638"/>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Mozart-Le Nozze di Figaro (06.06.2022)" id="{4D7FEA0C-4D63-4A85-ABD4-B7E9334B0A2F}">
          <p14:sldIdLst>
            <p14:sldId id="383"/>
            <p14:sldId id="447"/>
            <p14:sldId id="446"/>
            <p14:sldId id="444"/>
          </p14:sldIdLst>
        </p14:section>
        <p14:section name="Default Section" id="{E046A34B-DFF7-BC4B-BDA6-36CCEB68FE4A}">
          <p14:sldIdLst/>
        </p14:section>
      </p14:sectionLst>
    </p:ext>
    <p:ext uri="{EFAFB233-063F-42B5-8137-9DF3F51BA10A}">
      <p15:sldGuideLst xmlns:p15="http://schemas.microsoft.com/office/powerpoint/2012/main">
        <p15:guide id="1" orient="horz" pos="2160" userDrawn="1">
          <p15:clr>
            <a:srgbClr val="A4A3A4"/>
          </p15:clr>
        </p15:guide>
        <p15:guide id="2" pos="312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6F8B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34" autoAdjust="0"/>
    <p:restoredTop sz="94660"/>
  </p:normalViewPr>
  <p:slideViewPr>
    <p:cSldViewPr snapToGrid="0">
      <p:cViewPr varScale="1">
        <p:scale>
          <a:sx n="127" d="100"/>
          <a:sy n="127" d="100"/>
        </p:scale>
        <p:origin x="880" y="184"/>
      </p:cViewPr>
      <p:guideLst>
        <p:guide orient="horz" pos="2160"/>
        <p:guide pos="312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notesMaster" Target="notesMasters/notesMaster1.xml"/><Relationship Id="rId5" Type="http://schemas.openxmlformats.org/officeDocument/2006/relationships/slide" Target="slides/slide4.xml"/><Relationship Id="rId1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1" y="1"/>
            <a:ext cx="2945406" cy="497333"/>
          </a:xfrm>
          <a:prstGeom prst="rect">
            <a:avLst/>
          </a:prstGeom>
        </p:spPr>
        <p:txBody>
          <a:bodyPr vert="horz" lIns="88194" tIns="44097" rIns="88194" bIns="44097" rtlCol="0"/>
          <a:lstStyle>
            <a:lvl1pPr algn="l">
              <a:defRPr sz="1200"/>
            </a:lvl1pPr>
          </a:lstStyle>
          <a:p>
            <a:endParaRPr lang="en-US"/>
          </a:p>
        </p:txBody>
      </p:sp>
      <p:sp>
        <p:nvSpPr>
          <p:cNvPr id="3" name="Datumsplatzhalter 2"/>
          <p:cNvSpPr>
            <a:spLocks noGrp="1"/>
          </p:cNvSpPr>
          <p:nvPr>
            <p:ph type="dt" idx="1"/>
          </p:nvPr>
        </p:nvSpPr>
        <p:spPr>
          <a:xfrm>
            <a:off x="3850750" y="1"/>
            <a:ext cx="2945405" cy="497333"/>
          </a:xfrm>
          <a:prstGeom prst="rect">
            <a:avLst/>
          </a:prstGeom>
        </p:spPr>
        <p:txBody>
          <a:bodyPr vert="horz" lIns="88194" tIns="44097" rIns="88194" bIns="44097" rtlCol="0"/>
          <a:lstStyle>
            <a:lvl1pPr algn="r">
              <a:defRPr sz="1200"/>
            </a:lvl1pPr>
          </a:lstStyle>
          <a:p>
            <a:fld id="{1E980196-448A-481A-8A1B-A58FF56D8844}" type="datetimeFigureOut">
              <a:rPr lang="en-US" smtClean="0"/>
              <a:t>5/10/24</a:t>
            </a:fld>
            <a:endParaRPr lang="en-US"/>
          </a:p>
        </p:txBody>
      </p:sp>
      <p:sp>
        <p:nvSpPr>
          <p:cNvPr id="4" name="Folienbildplatzhalter 3"/>
          <p:cNvSpPr>
            <a:spLocks noGrp="1" noRot="1" noChangeAspect="1"/>
          </p:cNvSpPr>
          <p:nvPr>
            <p:ph type="sldImg" idx="2"/>
          </p:nvPr>
        </p:nvSpPr>
        <p:spPr>
          <a:xfrm>
            <a:off x="981075" y="1241425"/>
            <a:ext cx="4837113" cy="3349625"/>
          </a:xfrm>
          <a:prstGeom prst="rect">
            <a:avLst/>
          </a:prstGeom>
          <a:noFill/>
          <a:ln w="12700">
            <a:solidFill>
              <a:prstClr val="black"/>
            </a:solidFill>
          </a:ln>
        </p:spPr>
        <p:txBody>
          <a:bodyPr vert="horz" lIns="88194" tIns="44097" rIns="88194" bIns="44097" rtlCol="0" anchor="ctr"/>
          <a:lstStyle/>
          <a:p>
            <a:endParaRPr lang="en-US"/>
          </a:p>
        </p:txBody>
      </p:sp>
      <p:sp>
        <p:nvSpPr>
          <p:cNvPr id="5" name="Notizenplatzhalter 4"/>
          <p:cNvSpPr>
            <a:spLocks noGrp="1"/>
          </p:cNvSpPr>
          <p:nvPr>
            <p:ph type="body" sz="quarter" idx="3"/>
          </p:nvPr>
        </p:nvSpPr>
        <p:spPr>
          <a:xfrm>
            <a:off x="680527" y="4777782"/>
            <a:ext cx="5438140" cy="3907834"/>
          </a:xfrm>
          <a:prstGeom prst="rect">
            <a:avLst/>
          </a:prstGeom>
        </p:spPr>
        <p:txBody>
          <a:bodyPr vert="horz" lIns="88194" tIns="44097" rIns="88194" bIns="44097"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6" name="Fußzeilenplatzhalter 5"/>
          <p:cNvSpPr>
            <a:spLocks noGrp="1"/>
          </p:cNvSpPr>
          <p:nvPr>
            <p:ph type="ftr" sz="quarter" idx="4"/>
          </p:nvPr>
        </p:nvSpPr>
        <p:spPr>
          <a:xfrm>
            <a:off x="1" y="9429305"/>
            <a:ext cx="2945406" cy="497333"/>
          </a:xfrm>
          <a:prstGeom prst="rect">
            <a:avLst/>
          </a:prstGeom>
        </p:spPr>
        <p:txBody>
          <a:bodyPr vert="horz" lIns="88194" tIns="44097" rIns="88194" bIns="44097" rtlCol="0" anchor="b"/>
          <a:lstStyle>
            <a:lvl1pPr algn="l">
              <a:defRPr sz="1200"/>
            </a:lvl1pPr>
          </a:lstStyle>
          <a:p>
            <a:endParaRPr lang="en-US"/>
          </a:p>
        </p:txBody>
      </p:sp>
      <p:sp>
        <p:nvSpPr>
          <p:cNvPr id="7" name="Foliennummernplatzhalter 6"/>
          <p:cNvSpPr>
            <a:spLocks noGrp="1"/>
          </p:cNvSpPr>
          <p:nvPr>
            <p:ph type="sldNum" sz="quarter" idx="5"/>
          </p:nvPr>
        </p:nvSpPr>
        <p:spPr>
          <a:xfrm>
            <a:off x="3850750" y="9429305"/>
            <a:ext cx="2945405" cy="497333"/>
          </a:xfrm>
          <a:prstGeom prst="rect">
            <a:avLst/>
          </a:prstGeom>
        </p:spPr>
        <p:txBody>
          <a:bodyPr vert="horz" lIns="88194" tIns="44097" rIns="88194" bIns="44097" rtlCol="0" anchor="b"/>
          <a:lstStyle>
            <a:lvl1pPr algn="r">
              <a:defRPr sz="1200"/>
            </a:lvl1pPr>
          </a:lstStyle>
          <a:p>
            <a:fld id="{B552DB39-1987-4DDB-8E06-96607888F454}" type="slidenum">
              <a:rPr lang="en-US" smtClean="0"/>
              <a:t>‹#›</a:t>
            </a:fld>
            <a:endParaRPr lang="en-US"/>
          </a:p>
        </p:txBody>
      </p:sp>
    </p:spTree>
    <p:extLst>
      <p:ext uri="{BB962C8B-B14F-4D97-AF65-F5344CB8AC3E}">
        <p14:creationId xmlns:p14="http://schemas.microsoft.com/office/powerpoint/2010/main" val="18181361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le 1"/>
          <p:cNvSpPr>
            <a:spLocks noGrp="1"/>
          </p:cNvSpPr>
          <p:nvPr>
            <p:ph type="ctrTitle"/>
          </p:nvPr>
        </p:nvSpPr>
        <p:spPr>
          <a:xfrm>
            <a:off x="742950" y="1122363"/>
            <a:ext cx="8420100" cy="2387600"/>
          </a:xfrm>
        </p:spPr>
        <p:txBody>
          <a:bodyPr anchor="b"/>
          <a:lstStyle>
            <a:lvl1pPr algn="ctr">
              <a:defRPr sz="6000"/>
            </a:lvl1pPr>
          </a:lstStyle>
          <a:p>
            <a:r>
              <a:rPr lang="de-DE"/>
              <a:t>Mastertitelformat bearbeiten</a:t>
            </a:r>
            <a:endParaRPr lang="en-US" dirty="0"/>
          </a:p>
        </p:txBody>
      </p:sp>
      <p:sp>
        <p:nvSpPr>
          <p:cNvPr id="3" name="Subtitle 2"/>
          <p:cNvSpPr>
            <a:spLocks noGrp="1"/>
          </p:cNvSpPr>
          <p:nvPr>
            <p:ph type="subTitle" idx="1"/>
          </p:nvPr>
        </p:nvSpPr>
        <p:spPr>
          <a:xfrm>
            <a:off x="1238250" y="3602038"/>
            <a:ext cx="74295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en-US" dirty="0"/>
          </a:p>
        </p:txBody>
      </p:sp>
      <p:sp>
        <p:nvSpPr>
          <p:cNvPr id="4" name="Date Placeholder 3"/>
          <p:cNvSpPr>
            <a:spLocks noGrp="1"/>
          </p:cNvSpPr>
          <p:nvPr>
            <p:ph type="dt" sz="half" idx="10"/>
          </p:nvPr>
        </p:nvSpPr>
        <p:spPr/>
        <p:txBody>
          <a:bodyPr/>
          <a:lstStyle/>
          <a:p>
            <a:fld id="{F63CEDD3-0525-4453-AC94-ABA547278219}" type="datetimeFigureOut">
              <a:rPr lang="en-US" smtClean="0"/>
              <a:t>5/10/24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16197859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Vertical Text Placeholder 2"/>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F63CEDD3-0525-4453-AC94-ABA547278219}" type="datetimeFigureOut">
              <a:rPr lang="en-US" smtClean="0"/>
              <a:t>5/10/24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14099857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088982" y="365125"/>
            <a:ext cx="2135981" cy="5811838"/>
          </a:xfrm>
        </p:spPr>
        <p:txBody>
          <a:bodyPr vert="eaVert"/>
          <a:lstStyle/>
          <a:p>
            <a:r>
              <a:rPr lang="de-DE"/>
              <a:t>Mastertitelformat bearbeiten</a:t>
            </a:r>
            <a:endParaRPr lang="en-US" dirty="0"/>
          </a:p>
        </p:txBody>
      </p:sp>
      <p:sp>
        <p:nvSpPr>
          <p:cNvPr id="3" name="Vertical Text Placeholder 2"/>
          <p:cNvSpPr>
            <a:spLocks noGrp="1"/>
          </p:cNvSpPr>
          <p:nvPr>
            <p:ph type="body" orient="vert" idx="1"/>
          </p:nvPr>
        </p:nvSpPr>
        <p:spPr>
          <a:xfrm>
            <a:off x="681038" y="365125"/>
            <a:ext cx="6284119"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F63CEDD3-0525-4453-AC94-ABA547278219}" type="datetimeFigureOut">
              <a:rPr lang="en-US" smtClean="0"/>
              <a:t>5/10/24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18831705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F63CEDD3-0525-4453-AC94-ABA547278219}" type="datetimeFigureOut">
              <a:rPr lang="en-US" smtClean="0"/>
              <a:t>5/10/24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39434809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75879" y="1709740"/>
            <a:ext cx="8543925" cy="2852737"/>
          </a:xfrm>
        </p:spPr>
        <p:txBody>
          <a:bodyPr anchor="b"/>
          <a:lstStyle>
            <a:lvl1pPr>
              <a:defRPr sz="6000"/>
            </a:lvl1pPr>
          </a:lstStyle>
          <a:p>
            <a:r>
              <a:rPr lang="de-DE"/>
              <a:t>Mastertitelformat bearbeiten</a:t>
            </a:r>
            <a:endParaRPr lang="en-US" dirty="0"/>
          </a:p>
        </p:txBody>
      </p:sp>
      <p:sp>
        <p:nvSpPr>
          <p:cNvPr id="3" name="Text Placeholder 2"/>
          <p:cNvSpPr>
            <a:spLocks noGrp="1"/>
          </p:cNvSpPr>
          <p:nvPr>
            <p:ph type="body" idx="1"/>
          </p:nvPr>
        </p:nvSpPr>
        <p:spPr>
          <a:xfrm>
            <a:off x="675879" y="4589465"/>
            <a:ext cx="8543925"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F63CEDD3-0525-4453-AC94-ABA547278219}" type="datetimeFigureOut">
              <a:rPr lang="en-US" smtClean="0"/>
              <a:t>5/10/24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37572349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sz="half" idx="1"/>
          </p:nvPr>
        </p:nvSpPr>
        <p:spPr>
          <a:xfrm>
            <a:off x="681038" y="1825625"/>
            <a:ext cx="421005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Content Placeholder 3"/>
          <p:cNvSpPr>
            <a:spLocks noGrp="1"/>
          </p:cNvSpPr>
          <p:nvPr>
            <p:ph sz="half" idx="2"/>
          </p:nvPr>
        </p:nvSpPr>
        <p:spPr>
          <a:xfrm>
            <a:off x="5014913" y="1825625"/>
            <a:ext cx="421005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Date Placeholder 4"/>
          <p:cNvSpPr>
            <a:spLocks noGrp="1"/>
          </p:cNvSpPr>
          <p:nvPr>
            <p:ph type="dt" sz="half" idx="10"/>
          </p:nvPr>
        </p:nvSpPr>
        <p:spPr/>
        <p:txBody>
          <a:bodyPr/>
          <a:lstStyle/>
          <a:p>
            <a:fld id="{F63CEDD3-0525-4453-AC94-ABA547278219}" type="datetimeFigureOut">
              <a:rPr lang="en-US" smtClean="0"/>
              <a:t>5/10/24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22458102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le 1"/>
          <p:cNvSpPr>
            <a:spLocks noGrp="1"/>
          </p:cNvSpPr>
          <p:nvPr>
            <p:ph type="title"/>
          </p:nvPr>
        </p:nvSpPr>
        <p:spPr>
          <a:xfrm>
            <a:off x="682328" y="365127"/>
            <a:ext cx="8543925" cy="1325563"/>
          </a:xfrm>
        </p:spPr>
        <p:txBody>
          <a:bodyPr/>
          <a:lstStyle/>
          <a:p>
            <a:r>
              <a:rPr lang="de-DE"/>
              <a:t>Mastertitelformat bearbeiten</a:t>
            </a:r>
            <a:endParaRPr lang="en-US" dirty="0"/>
          </a:p>
        </p:txBody>
      </p:sp>
      <p:sp>
        <p:nvSpPr>
          <p:cNvPr id="3" name="Text Placeholder 2"/>
          <p:cNvSpPr>
            <a:spLocks noGrp="1"/>
          </p:cNvSpPr>
          <p:nvPr>
            <p:ph type="body" idx="1"/>
          </p:nvPr>
        </p:nvSpPr>
        <p:spPr>
          <a:xfrm>
            <a:off x="682329" y="1681163"/>
            <a:ext cx="419070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Content Placeholder 3"/>
          <p:cNvSpPr>
            <a:spLocks noGrp="1"/>
          </p:cNvSpPr>
          <p:nvPr>
            <p:ph sz="half" idx="2"/>
          </p:nvPr>
        </p:nvSpPr>
        <p:spPr>
          <a:xfrm>
            <a:off x="682329" y="2505075"/>
            <a:ext cx="4190702"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Text Placeholder 4"/>
          <p:cNvSpPr>
            <a:spLocks noGrp="1"/>
          </p:cNvSpPr>
          <p:nvPr>
            <p:ph type="body" sz="quarter" idx="3"/>
          </p:nvPr>
        </p:nvSpPr>
        <p:spPr>
          <a:xfrm>
            <a:off x="5014913" y="1681163"/>
            <a:ext cx="4211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Content Placeholder 5"/>
          <p:cNvSpPr>
            <a:spLocks noGrp="1"/>
          </p:cNvSpPr>
          <p:nvPr>
            <p:ph sz="quarter" idx="4"/>
          </p:nvPr>
        </p:nvSpPr>
        <p:spPr>
          <a:xfrm>
            <a:off x="5014913" y="2505075"/>
            <a:ext cx="4211340"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7" name="Date Placeholder 6"/>
          <p:cNvSpPr>
            <a:spLocks noGrp="1"/>
          </p:cNvSpPr>
          <p:nvPr>
            <p:ph type="dt" sz="half" idx="10"/>
          </p:nvPr>
        </p:nvSpPr>
        <p:spPr/>
        <p:txBody>
          <a:bodyPr/>
          <a:lstStyle/>
          <a:p>
            <a:fld id="{F63CEDD3-0525-4453-AC94-ABA547278219}" type="datetimeFigureOut">
              <a:rPr lang="en-US" smtClean="0"/>
              <a:t>5/10/24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17993906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Date Placeholder 2"/>
          <p:cNvSpPr>
            <a:spLocks noGrp="1"/>
          </p:cNvSpPr>
          <p:nvPr>
            <p:ph type="dt" sz="half" idx="10"/>
          </p:nvPr>
        </p:nvSpPr>
        <p:spPr/>
        <p:txBody>
          <a:bodyPr/>
          <a:lstStyle/>
          <a:p>
            <a:fld id="{F63CEDD3-0525-4453-AC94-ABA547278219}" type="datetimeFigureOut">
              <a:rPr lang="en-US" smtClean="0"/>
              <a:t>5/10/24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36412723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63CEDD3-0525-4453-AC94-ABA547278219}" type="datetimeFigureOut">
              <a:rPr lang="en-US" smtClean="0"/>
              <a:t>5/10/24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3486921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p:spPr>
        <p:txBody>
          <a:bodyPr anchor="b"/>
          <a:lstStyle>
            <a:lvl1pPr>
              <a:defRPr sz="3200"/>
            </a:lvl1pPr>
          </a:lstStyle>
          <a:p>
            <a:r>
              <a:rPr lang="de-DE"/>
              <a:t>Mastertitelformat bearbeiten</a:t>
            </a:r>
            <a:endParaRPr lang="en-US" dirty="0"/>
          </a:p>
        </p:txBody>
      </p:sp>
      <p:sp>
        <p:nvSpPr>
          <p:cNvPr id="3" name="Content Placeholder 2"/>
          <p:cNvSpPr>
            <a:spLocks noGrp="1"/>
          </p:cNvSpPr>
          <p:nvPr>
            <p:ph idx="1"/>
          </p:nvPr>
        </p:nvSpPr>
        <p:spPr>
          <a:xfrm>
            <a:off x="4211340" y="987427"/>
            <a:ext cx="5014913"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Text Placeholder 3"/>
          <p:cNvSpPr>
            <a:spLocks noGrp="1"/>
          </p:cNvSpPr>
          <p:nvPr>
            <p:ph type="body" sz="half" idx="2"/>
          </p:nvPr>
        </p:nvSpPr>
        <p:spPr>
          <a:xfrm>
            <a:off x="682328" y="2057400"/>
            <a:ext cx="319494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e Placeholder 4"/>
          <p:cNvSpPr>
            <a:spLocks noGrp="1"/>
          </p:cNvSpPr>
          <p:nvPr>
            <p:ph type="dt" sz="half" idx="10"/>
          </p:nvPr>
        </p:nvSpPr>
        <p:spPr/>
        <p:txBody>
          <a:bodyPr/>
          <a:lstStyle/>
          <a:p>
            <a:fld id="{F63CEDD3-0525-4453-AC94-ABA547278219}" type="datetimeFigureOut">
              <a:rPr lang="en-US" smtClean="0"/>
              <a:t>5/10/24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33002366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p:spPr>
        <p:txBody>
          <a:bodyPr anchor="b"/>
          <a:lstStyle>
            <a:lvl1pPr>
              <a:defRPr sz="3200"/>
            </a:lvl1pPr>
          </a:lstStyle>
          <a:p>
            <a:r>
              <a:rPr lang="de-DE"/>
              <a:t>Mastertitelformat bearbeiten</a:t>
            </a:r>
            <a:endParaRPr lang="en-US" dirty="0"/>
          </a:p>
        </p:txBody>
      </p:sp>
      <p:sp>
        <p:nvSpPr>
          <p:cNvPr id="3" name="Picture Placeholder 2"/>
          <p:cNvSpPr>
            <a:spLocks noGrp="1" noChangeAspect="1"/>
          </p:cNvSpPr>
          <p:nvPr>
            <p:ph type="pic" idx="1"/>
          </p:nvPr>
        </p:nvSpPr>
        <p:spPr>
          <a:xfrm>
            <a:off x="4211340" y="987427"/>
            <a:ext cx="5014913"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de-DE"/>
              <a:t>Bild durch Klicken auf Symbol hinzufügen</a:t>
            </a:r>
            <a:endParaRPr lang="en-US" dirty="0"/>
          </a:p>
        </p:txBody>
      </p:sp>
      <p:sp>
        <p:nvSpPr>
          <p:cNvPr id="4" name="Text Placeholder 3"/>
          <p:cNvSpPr>
            <a:spLocks noGrp="1"/>
          </p:cNvSpPr>
          <p:nvPr>
            <p:ph type="body" sz="half" idx="2"/>
          </p:nvPr>
        </p:nvSpPr>
        <p:spPr>
          <a:xfrm>
            <a:off x="682328" y="2057400"/>
            <a:ext cx="319494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e Placeholder 4"/>
          <p:cNvSpPr>
            <a:spLocks noGrp="1"/>
          </p:cNvSpPr>
          <p:nvPr>
            <p:ph type="dt" sz="half" idx="10"/>
          </p:nvPr>
        </p:nvSpPr>
        <p:spPr/>
        <p:txBody>
          <a:bodyPr/>
          <a:lstStyle/>
          <a:p>
            <a:fld id="{F63CEDD3-0525-4453-AC94-ABA547278219}" type="datetimeFigureOut">
              <a:rPr lang="en-US" smtClean="0"/>
              <a:t>5/10/24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35706767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1038" y="365127"/>
            <a:ext cx="8543925" cy="1325563"/>
          </a:xfrm>
          <a:prstGeom prst="rect">
            <a:avLst/>
          </a:prstGeom>
        </p:spPr>
        <p:txBody>
          <a:bodyPr vert="horz" lIns="91440" tIns="45720" rIns="91440" bIns="45720" rtlCol="0" anchor="ctr">
            <a:normAutofit/>
          </a:bodyPr>
          <a:lstStyle/>
          <a:p>
            <a:r>
              <a:rPr lang="de-DE"/>
              <a:t>Mastertitelformat bearbeiten</a:t>
            </a:r>
            <a:endParaRPr lang="en-US" dirty="0"/>
          </a:p>
        </p:txBody>
      </p:sp>
      <p:sp>
        <p:nvSpPr>
          <p:cNvPr id="3" name="Text Placeholder 2"/>
          <p:cNvSpPr>
            <a:spLocks noGrp="1"/>
          </p:cNvSpPr>
          <p:nvPr>
            <p:ph type="body" idx="1"/>
          </p:nvPr>
        </p:nvSpPr>
        <p:spPr>
          <a:xfrm>
            <a:off x="681038" y="1825625"/>
            <a:ext cx="8543925"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2"/>
          </p:nvPr>
        </p:nvSpPr>
        <p:spPr>
          <a:xfrm>
            <a:off x="681038" y="6356352"/>
            <a:ext cx="222885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63CEDD3-0525-4453-AC94-ABA547278219}" type="datetimeFigureOut">
              <a:rPr lang="en-US" smtClean="0"/>
              <a:t>5/10/24</a:t>
            </a:fld>
            <a:endParaRPr lang="en-US"/>
          </a:p>
        </p:txBody>
      </p:sp>
      <p:sp>
        <p:nvSpPr>
          <p:cNvPr id="5" name="Footer Placeholder 4"/>
          <p:cNvSpPr>
            <a:spLocks noGrp="1"/>
          </p:cNvSpPr>
          <p:nvPr>
            <p:ph type="ftr" sz="quarter" idx="3"/>
          </p:nvPr>
        </p:nvSpPr>
        <p:spPr>
          <a:xfrm>
            <a:off x="3281363" y="6356352"/>
            <a:ext cx="334327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996113" y="6356352"/>
            <a:ext cx="222885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383C20-71CB-4325-A0DB-27D93BA0293C}" type="slidenum">
              <a:rPr lang="en-US" smtClean="0"/>
              <a:t>‹#›</a:t>
            </a:fld>
            <a:endParaRPr lang="en-US"/>
          </a:p>
        </p:txBody>
      </p:sp>
    </p:spTree>
    <p:extLst>
      <p:ext uri="{BB962C8B-B14F-4D97-AF65-F5344CB8AC3E}">
        <p14:creationId xmlns:p14="http://schemas.microsoft.com/office/powerpoint/2010/main" val="23009226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8D140FD7-733E-B044-5B0D-EFA330B7547A}"/>
              </a:ext>
            </a:extLst>
          </p:cNvPr>
          <p:cNvPicPr>
            <a:picLocks noChangeAspect="1"/>
          </p:cNvPicPr>
          <p:nvPr/>
        </p:nvPicPr>
        <p:blipFill>
          <a:blip r:embed="rId2"/>
          <a:stretch>
            <a:fillRect/>
          </a:stretch>
        </p:blipFill>
        <p:spPr>
          <a:xfrm>
            <a:off x="549826" y="643466"/>
            <a:ext cx="4247936" cy="5571066"/>
          </a:xfrm>
          <a:prstGeom prst="rect">
            <a:avLst/>
          </a:prstGeom>
        </p:spPr>
      </p:pic>
      <p:pic>
        <p:nvPicPr>
          <p:cNvPr id="3" name="Grafik 2">
            <a:extLst>
              <a:ext uri="{FF2B5EF4-FFF2-40B4-BE49-F238E27FC236}">
                <a16:creationId xmlns:a16="http://schemas.microsoft.com/office/drawing/2014/main" id="{DF771545-BCD4-2210-A357-3A8B4A31460A}"/>
              </a:ext>
            </a:extLst>
          </p:cNvPr>
          <p:cNvPicPr>
            <a:picLocks noChangeAspect="1"/>
          </p:cNvPicPr>
          <p:nvPr/>
        </p:nvPicPr>
        <p:blipFill>
          <a:blip r:embed="rId3"/>
          <a:stretch>
            <a:fillRect/>
          </a:stretch>
        </p:blipFill>
        <p:spPr>
          <a:xfrm rot="16200000">
            <a:off x="4446671" y="1367705"/>
            <a:ext cx="5571066" cy="4122589"/>
          </a:xfrm>
          <a:prstGeom prst="rect">
            <a:avLst/>
          </a:prstGeom>
        </p:spPr>
      </p:pic>
    </p:spTree>
    <p:extLst>
      <p:ext uri="{BB962C8B-B14F-4D97-AF65-F5344CB8AC3E}">
        <p14:creationId xmlns:p14="http://schemas.microsoft.com/office/powerpoint/2010/main" val="18751432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F3C3AE2-777E-704F-03E8-ACEF3C62353C}"/>
              </a:ext>
            </a:extLst>
          </p:cNvPr>
          <p:cNvSpPr txBox="1"/>
          <p:nvPr/>
        </p:nvSpPr>
        <p:spPr>
          <a:xfrm>
            <a:off x="532563" y="0"/>
            <a:ext cx="4502424" cy="6986528"/>
          </a:xfrm>
          <a:prstGeom prst="rect">
            <a:avLst/>
          </a:prstGeom>
          <a:noFill/>
        </p:spPr>
        <p:txBody>
          <a:bodyPr wrap="square">
            <a:spAutoFit/>
          </a:bodyPr>
          <a:lstStyle/>
          <a:p>
            <a:r>
              <a:rPr lang="zh-CN" altLang="en-US" sz="800" dirty="0">
                <a:effectLst/>
                <a:latin typeface="+mn-ea"/>
              </a:rPr>
              <a:t>爱让我们为生活而唱！</a:t>
            </a:r>
          </a:p>
          <a:p>
            <a:r>
              <a:rPr lang="zh-CN" altLang="en-US" sz="800" dirty="0">
                <a:effectLst/>
                <a:latin typeface="+mn-ea"/>
              </a:rPr>
              <a:t>对斯特凡</a:t>
            </a:r>
            <a:r>
              <a:rPr lang="en-US" altLang="zh-CN" sz="800" dirty="0">
                <a:effectLst/>
                <a:latin typeface="+mn-ea"/>
              </a:rPr>
              <a:t>·</a:t>
            </a:r>
            <a:r>
              <a:rPr lang="zh-CN" altLang="en-US" sz="800" dirty="0">
                <a:effectLst/>
                <a:latin typeface="+mn-ea"/>
              </a:rPr>
              <a:t>海尔海姆对</a:t>
            </a:r>
            <a:r>
              <a:rPr lang="en-US" altLang="zh-CN" sz="800" dirty="0">
                <a:effectLst/>
                <a:latin typeface="+mn-ea"/>
              </a:rPr>
              <a:t>《</a:t>
            </a:r>
            <a:r>
              <a:rPr lang="zh-CN" altLang="en-US" sz="800" dirty="0">
                <a:effectLst/>
                <a:latin typeface="+mn-ea"/>
              </a:rPr>
              <a:t>费加罗的婚礼</a:t>
            </a:r>
            <a:r>
              <a:rPr lang="en-US" altLang="zh-CN" sz="800" dirty="0">
                <a:effectLst/>
                <a:latin typeface="+mn-ea"/>
              </a:rPr>
              <a:t>》</a:t>
            </a:r>
            <a:r>
              <a:rPr lang="zh-CN" altLang="en-US" sz="800" dirty="0">
                <a:effectLst/>
                <a:latin typeface="+mn-ea"/>
              </a:rPr>
              <a:t>的新演绎</a:t>
            </a:r>
          </a:p>
          <a:p>
            <a:r>
              <a:rPr lang="zh-CN" altLang="en-US" sz="800" dirty="0">
                <a:effectLst/>
                <a:latin typeface="+mn-ea"/>
              </a:rPr>
              <a:t>亚历山大</a:t>
            </a:r>
            <a:r>
              <a:rPr lang="en-US" altLang="zh-CN" sz="800" dirty="0">
                <a:effectLst/>
                <a:latin typeface="+mn-ea"/>
              </a:rPr>
              <a:t>·</a:t>
            </a:r>
            <a:r>
              <a:rPr lang="zh-CN" altLang="en-US" sz="800" dirty="0">
                <a:effectLst/>
                <a:latin typeface="+mn-ea"/>
              </a:rPr>
              <a:t>迈尔</a:t>
            </a:r>
            <a:r>
              <a:rPr lang="en-US" altLang="zh-CN" sz="800" dirty="0">
                <a:effectLst/>
                <a:latin typeface="+mn-ea"/>
              </a:rPr>
              <a:t>-</a:t>
            </a:r>
            <a:r>
              <a:rPr lang="zh-CN" altLang="en-US" sz="800" dirty="0">
                <a:effectLst/>
                <a:latin typeface="+mn-ea"/>
              </a:rPr>
              <a:t>多恩兹巴赫</a:t>
            </a:r>
          </a:p>
          <a:p>
            <a:endParaRPr lang="zh-CN" altLang="en-US" sz="800" dirty="0">
              <a:effectLst/>
              <a:latin typeface="+mn-ea"/>
            </a:endParaRPr>
          </a:p>
          <a:p>
            <a:r>
              <a:rPr lang="zh-CN" altLang="en-US" sz="800" dirty="0">
                <a:effectLst/>
                <a:latin typeface="+mn-ea"/>
              </a:rPr>
              <a:t>“从早到晚总是甜蜜地存在。</a:t>
            </a:r>
          </a:p>
          <a:p>
            <a:r>
              <a:rPr lang="en-US" altLang="zh-CN" sz="800" dirty="0">
                <a:effectLst/>
                <a:latin typeface="+mn-ea"/>
              </a:rPr>
              <a:t>• </a:t>
            </a:r>
            <a:r>
              <a:rPr lang="zh-CN" altLang="en-US" sz="800" dirty="0">
                <a:effectLst/>
                <a:latin typeface="+mn-ea"/>
              </a:rPr>
              <a:t>尤金</a:t>
            </a:r>
            <a:r>
              <a:rPr lang="en-US" altLang="zh-CN" sz="800" dirty="0">
                <a:effectLst/>
                <a:latin typeface="+mn-ea"/>
              </a:rPr>
              <a:t>·</a:t>
            </a:r>
            <a:r>
              <a:rPr lang="zh-CN" altLang="en-US" sz="800" dirty="0">
                <a:effectLst/>
                <a:latin typeface="+mn-ea"/>
              </a:rPr>
              <a:t>埃格纳：</a:t>
            </a:r>
            <a:r>
              <a:rPr lang="en-US" altLang="zh-CN" sz="800" dirty="0">
                <a:effectLst/>
                <a:latin typeface="+mn-ea"/>
              </a:rPr>
              <a:t>《</a:t>
            </a:r>
            <a:r>
              <a:rPr lang="en-GB" sz="800" dirty="0">
                <a:effectLst/>
                <a:latin typeface="+mn-ea"/>
              </a:rPr>
              <a:t>W.A. </a:t>
            </a:r>
            <a:r>
              <a:rPr lang="zh-CN" altLang="en-US" sz="800" dirty="0">
                <a:effectLst/>
                <a:latin typeface="+mn-ea"/>
              </a:rPr>
              <a:t>莫扎特的日记</a:t>
            </a:r>
            <a:r>
              <a:rPr lang="en-US" altLang="zh-CN" sz="800" dirty="0">
                <a:effectLst/>
                <a:latin typeface="+mn-ea"/>
              </a:rPr>
              <a:t>》</a:t>
            </a:r>
          </a:p>
          <a:p>
            <a:r>
              <a:rPr lang="zh-CN" altLang="en-US" sz="800" dirty="0">
                <a:effectLst/>
                <a:latin typeface="+mn-ea"/>
              </a:rPr>
              <a:t>只有瞬间是真实的，其余的顶多是真实。</a:t>
            </a:r>
            <a:br>
              <a:rPr lang="zh-CN" altLang="en-US" sz="800" dirty="0">
                <a:effectLst/>
                <a:latin typeface="+mn-ea"/>
              </a:rPr>
            </a:br>
            <a:endParaRPr lang="zh-CN" altLang="en-US" sz="800" dirty="0">
              <a:effectLst/>
              <a:latin typeface="+mn-ea"/>
            </a:endParaRPr>
          </a:p>
          <a:p>
            <a:r>
              <a:rPr lang="zh-CN" altLang="en-US" sz="800" dirty="0">
                <a:effectLst/>
                <a:latin typeface="+mn-ea"/>
              </a:rPr>
              <a:t>其余的不是沉默，而是歌剧中费加罗没有说的：“其余的不重要”强调了费加罗在第四幕的一首重要咏叹调。“剩下的话不说！”他要求音乐上的男人们睁开眼睛看看周围：什么是“阿普利特乌波</a:t>
            </a:r>
            <a:r>
              <a:rPr lang="en-US" altLang="zh-CN" sz="800" dirty="0">
                <a:effectLst/>
                <a:latin typeface="+mn-ea"/>
              </a:rPr>
              <a:t>/</a:t>
            </a:r>
            <a:r>
              <a:rPr lang="zh-CN" altLang="en-US" sz="800" dirty="0">
                <a:effectLst/>
                <a:latin typeface="+mn-ea"/>
              </a:rPr>
              <a:t>奎洛奇奇</a:t>
            </a:r>
            <a:r>
              <a:rPr lang="en-US" altLang="zh-CN" sz="800" dirty="0">
                <a:effectLst/>
                <a:latin typeface="+mn-ea"/>
              </a:rPr>
              <a:t>…</a:t>
            </a:r>
            <a:r>
              <a:rPr lang="zh-CN" altLang="en-US" sz="800" dirty="0">
                <a:effectLst/>
                <a:latin typeface="+mn-ea"/>
              </a:rPr>
              <a:t>留意一下！”（稍微睁开眼睛看看</a:t>
            </a:r>
            <a:r>
              <a:rPr lang="en-US" altLang="zh-CN" sz="800" dirty="0">
                <a:effectLst/>
                <a:latin typeface="+mn-ea"/>
              </a:rPr>
              <a:t>…</a:t>
            </a:r>
            <a:r>
              <a:rPr lang="zh-CN" altLang="en-US" sz="800" dirty="0">
                <a:effectLst/>
                <a:latin typeface="+mn-ea"/>
              </a:rPr>
              <a:t>看看发生了什么事情）：女神，巫婆，唱歌的塞壬和飘逸的鹿，羞怯的小鸟和凶猛的鸽子，精巧的猫和光辉的狐狸</a:t>
            </a:r>
            <a:r>
              <a:rPr lang="en-US" altLang="zh-CN" sz="800" dirty="0">
                <a:effectLst/>
                <a:latin typeface="+mn-ea"/>
              </a:rPr>
              <a:t>——</a:t>
            </a:r>
            <a:r>
              <a:rPr lang="zh-CN" altLang="en-US" sz="800" dirty="0">
                <a:effectLst/>
                <a:latin typeface="+mn-ea"/>
              </a:rPr>
              <a:t>这些闪闪发光的评论，闪闪发光的眼睛欺骗了我们，让我们看到了不仅仅是莫扎特音乐戏剧化的表象，而是通过爱的力量，而不是通过视觉的生动性，而是那些逝去的男人们再次被唤醒。凭借这种崇高的期望，现在只剩下力量，把剩下的部分表达出来。但是音乐，尤其是管弦乐队中号角的响亮笑声，能够完全赋予这些残余部分清晰的听觉轮廓。谁会从号角的嘲笑声中听到谁呢？</a:t>
            </a:r>
            <a:br>
              <a:rPr lang="zh-CN" altLang="en-US" sz="800" dirty="0">
                <a:effectLst/>
                <a:latin typeface="+mn-ea"/>
              </a:rPr>
            </a:br>
            <a:endParaRPr lang="zh-CN" altLang="en-US" sz="800" dirty="0">
              <a:effectLst/>
              <a:latin typeface="+mn-ea"/>
            </a:endParaRPr>
          </a:p>
          <a:p>
            <a:r>
              <a:rPr lang="zh-CN" altLang="en-US" sz="800" dirty="0">
                <a:effectLst/>
                <a:latin typeface="+mn-ea"/>
              </a:rPr>
              <a:t>在文学模板中，皮埃尔</a:t>
            </a:r>
            <a:r>
              <a:rPr lang="en-US" altLang="zh-CN" sz="800" dirty="0">
                <a:effectLst/>
                <a:latin typeface="+mn-ea"/>
              </a:rPr>
              <a:t>·</a:t>
            </a:r>
            <a:r>
              <a:rPr lang="zh-CN" altLang="en-US" sz="800" dirty="0">
                <a:effectLst/>
                <a:latin typeface="+mn-ea"/>
              </a:rPr>
              <a:t>奥古斯坦</a:t>
            </a:r>
            <a:r>
              <a:rPr lang="en-US" altLang="zh-CN" sz="800" dirty="0">
                <a:effectLst/>
                <a:latin typeface="+mn-ea"/>
              </a:rPr>
              <a:t>·</a:t>
            </a:r>
            <a:r>
              <a:rPr lang="zh-CN" altLang="en-US" sz="800" dirty="0">
                <a:effectLst/>
                <a:latin typeface="+mn-ea"/>
              </a:rPr>
              <a:t>卡隆</a:t>
            </a:r>
            <a:r>
              <a:rPr lang="en-US" altLang="zh-CN" sz="800" dirty="0">
                <a:effectLst/>
                <a:latin typeface="+mn-ea"/>
              </a:rPr>
              <a:t>·</a:t>
            </a:r>
            <a:r>
              <a:rPr lang="zh-CN" altLang="en-US" sz="800" dirty="0">
                <a:effectLst/>
                <a:latin typeface="+mn-ea"/>
              </a:rPr>
              <a:t>德</a:t>
            </a:r>
            <a:r>
              <a:rPr lang="en-US" altLang="zh-CN" sz="800" dirty="0">
                <a:effectLst/>
                <a:latin typeface="+mn-ea"/>
              </a:rPr>
              <a:t>·</a:t>
            </a:r>
            <a:r>
              <a:rPr lang="zh-CN" altLang="en-US" sz="800" dirty="0">
                <a:effectLst/>
                <a:latin typeface="+mn-ea"/>
              </a:rPr>
              <a:t>博马舍的戏剧</a:t>
            </a:r>
            <a:r>
              <a:rPr lang="en-US" altLang="zh-CN" sz="800" dirty="0">
                <a:effectLst/>
                <a:latin typeface="+mn-ea"/>
              </a:rPr>
              <a:t>《</a:t>
            </a:r>
            <a:r>
              <a:rPr lang="zh-CN" altLang="en-US" sz="800" dirty="0">
                <a:effectLst/>
                <a:latin typeface="+mn-ea"/>
              </a:rPr>
              <a:t>疯狂的一天或费加罗的婚礼</a:t>
            </a:r>
            <a:r>
              <a:rPr lang="en-US" altLang="zh-CN" sz="800" dirty="0">
                <a:effectLst/>
                <a:latin typeface="+mn-ea"/>
              </a:rPr>
              <a:t>》</a:t>
            </a:r>
            <a:r>
              <a:rPr lang="zh-CN" altLang="en-US" sz="800" dirty="0">
                <a:effectLst/>
                <a:latin typeface="+mn-ea"/>
              </a:rPr>
              <a:t>对剧情提供了燃料，因为费加罗在这里长时间的独白是政治的燃料，因为仆人费加罗斥责了被特权腐化的阿尔马维瓦贵族：“你有什么权利拥有如此多的优势？”他们费尽心思来到这个世界，除了什么都没有；在其他地方，他是一个非常普通的人！”歌剧中的“剩余部分”</a:t>
            </a:r>
            <a:r>
              <a:rPr lang="en-US" altLang="zh-CN" sz="800" dirty="0">
                <a:effectLst/>
                <a:latin typeface="+mn-ea"/>
              </a:rPr>
              <a:t>——</a:t>
            </a:r>
            <a:r>
              <a:rPr lang="zh-CN" altLang="en-US" sz="800" dirty="0">
                <a:effectLst/>
                <a:latin typeface="+mn-ea"/>
              </a:rPr>
              <a:t>那些没有表达的部分</a:t>
            </a:r>
            <a:r>
              <a:rPr lang="en-US" altLang="zh-CN" sz="800" dirty="0">
                <a:effectLst/>
                <a:latin typeface="+mn-ea"/>
              </a:rPr>
              <a:t>——</a:t>
            </a:r>
            <a:r>
              <a:rPr lang="zh-CN" altLang="en-US" sz="800" dirty="0">
                <a:effectLst/>
                <a:latin typeface="+mn-ea"/>
              </a:rPr>
              <a:t>也可以从音乐的不同之处中表达出来。正如在维也纳首版的第三幕中的交响乐章也引用了那些话，它也在前言中提到了约翰</a:t>
            </a:r>
            <a:r>
              <a:rPr lang="en-US" altLang="zh-CN" sz="800" dirty="0">
                <a:effectLst/>
                <a:latin typeface="+mn-ea"/>
              </a:rPr>
              <a:t>·</a:t>
            </a:r>
            <a:r>
              <a:rPr lang="zh-CN" altLang="en-US" sz="800" dirty="0">
                <a:effectLst/>
                <a:latin typeface="+mn-ea"/>
              </a:rPr>
              <a:t>劳滕斯拉赫的德语翻译，这个翻译不仅转载了莫扎特的作品，还加入了一些值得流传的东西。博马舍的文学存在通过轻微修改的引用</a:t>
            </a:r>
            <a:r>
              <a:rPr lang="en-US" altLang="zh-CN" sz="800" dirty="0">
                <a:effectLst/>
                <a:latin typeface="+mn-ea"/>
              </a:rPr>
              <a:t>——《</a:t>
            </a:r>
            <a:r>
              <a:rPr lang="zh-CN" altLang="en-US" sz="800" dirty="0">
                <a:effectLst/>
                <a:latin typeface="+mn-ea"/>
              </a:rPr>
              <a:t>塞维利亚的理发师</a:t>
            </a:r>
            <a:r>
              <a:rPr lang="en-US" altLang="zh-CN" sz="800" dirty="0">
                <a:effectLst/>
                <a:latin typeface="+mn-ea"/>
              </a:rPr>
              <a:t>》</a:t>
            </a:r>
            <a:r>
              <a:rPr lang="zh-CN" altLang="en-US" sz="800" dirty="0">
                <a:effectLst/>
                <a:latin typeface="+mn-ea"/>
              </a:rPr>
              <a:t>（</a:t>
            </a:r>
            <a:r>
              <a:rPr lang="en-GB" sz="800" dirty="0">
                <a:effectLst/>
                <a:latin typeface="+mn-ea"/>
              </a:rPr>
              <a:t>I.2），</a:t>
            </a:r>
            <a:r>
              <a:rPr lang="zh-CN" altLang="en-US" sz="800" dirty="0">
                <a:effectLst/>
                <a:latin typeface="+mn-ea"/>
              </a:rPr>
              <a:t>这证明了文学的值得。</a:t>
            </a:r>
            <a:br>
              <a:rPr lang="zh-CN" altLang="en-US" sz="800" dirty="0">
                <a:effectLst/>
                <a:latin typeface="+mn-ea"/>
              </a:rPr>
            </a:br>
            <a:endParaRPr lang="zh-CN" altLang="en-US" sz="800" dirty="0">
              <a:effectLst/>
              <a:latin typeface="+mn-ea"/>
            </a:endParaRPr>
          </a:p>
          <a:p>
            <a:r>
              <a:rPr lang="zh-CN" altLang="en-US" sz="800" dirty="0">
                <a:effectLst/>
                <a:latin typeface="+mn-ea"/>
              </a:rPr>
              <a:t>爱让你为生命歌唱</a:t>
            </a:r>
          </a:p>
          <a:p>
            <a:endParaRPr lang="zh-CN" altLang="en-US" sz="800" dirty="0">
              <a:effectLst/>
              <a:latin typeface="+mn-ea"/>
            </a:endParaRPr>
          </a:p>
          <a:p>
            <a:r>
              <a:rPr lang="en-US" altLang="zh-CN" sz="800" dirty="0">
                <a:effectLst/>
                <a:latin typeface="+mn-ea"/>
              </a:rPr>
              <a:t>1786</a:t>
            </a:r>
            <a:r>
              <a:rPr lang="zh-CN" altLang="en-US" sz="800" dirty="0">
                <a:effectLst/>
                <a:latin typeface="+mn-ea"/>
              </a:rPr>
              <a:t>年，</a:t>
            </a:r>
            <a:r>
              <a:rPr lang="en-US" altLang="zh-CN" sz="800" dirty="0">
                <a:effectLst/>
                <a:latin typeface="+mn-ea"/>
              </a:rPr>
              <a:t>《</a:t>
            </a:r>
            <a:r>
              <a:rPr lang="zh-CN" altLang="en-US" sz="800" dirty="0">
                <a:effectLst/>
                <a:latin typeface="+mn-ea"/>
              </a:rPr>
              <a:t>维也纳现实报</a:t>
            </a:r>
            <a:r>
              <a:rPr lang="en-US" altLang="zh-CN" sz="800" dirty="0">
                <a:effectLst/>
                <a:latin typeface="+mn-ea"/>
              </a:rPr>
              <a:t>》</a:t>
            </a:r>
            <a:r>
              <a:rPr lang="zh-CN" altLang="en-US" sz="800" dirty="0">
                <a:effectLst/>
                <a:latin typeface="+mn-ea"/>
              </a:rPr>
              <a:t>在其歌剧首演的评论中得出结论：“在我们这个时代，无法说出口的事情可以通过歌唱表达。”但在我们进一步深入探讨台词、印刷词和音乐之前，首先让我们回到剧本和音乐中所呈现的“余数”</a:t>
            </a:r>
            <a:r>
              <a:rPr lang="en-US" altLang="zh-CN" sz="800" dirty="0">
                <a:effectLst/>
                <a:latin typeface="+mn-ea"/>
              </a:rPr>
              <a:t>……</a:t>
            </a:r>
          </a:p>
          <a:p>
            <a:endParaRPr lang="en-US" altLang="zh-CN" sz="800" dirty="0">
              <a:effectLst/>
              <a:latin typeface="+mn-ea"/>
            </a:endParaRPr>
          </a:p>
          <a:p>
            <a:r>
              <a:rPr lang="zh-CN" altLang="en-US" sz="800" dirty="0">
                <a:effectLst/>
                <a:latin typeface="+mn-ea"/>
              </a:rPr>
              <a:t>在伯爵夫人和苏珊娜之间的著名信件场景中，这个“余数”也被提及。当柔和的语言与旋律波动在写虚构爱情邀请的两位女性之间轻柔穿梭时，伯爵夫人评论道：“</a:t>
            </a:r>
            <a:r>
              <a:rPr lang="en-GB" sz="800" dirty="0" err="1">
                <a:effectLst/>
                <a:latin typeface="+mn-ea"/>
              </a:rPr>
              <a:t>Ei</a:t>
            </a:r>
            <a:r>
              <a:rPr lang="en-GB" sz="800" dirty="0">
                <a:effectLst/>
                <a:latin typeface="+mn-ea"/>
              </a:rPr>
              <a:t> </a:t>
            </a:r>
            <a:r>
              <a:rPr lang="en-GB" sz="800" dirty="0" err="1">
                <a:effectLst/>
                <a:latin typeface="+mn-ea"/>
              </a:rPr>
              <a:t>già</a:t>
            </a:r>
            <a:r>
              <a:rPr lang="en-GB" sz="800" dirty="0">
                <a:effectLst/>
                <a:latin typeface="+mn-ea"/>
              </a:rPr>
              <a:t> il resto </a:t>
            </a:r>
            <a:r>
              <a:rPr lang="en-GB" sz="800" dirty="0" err="1">
                <a:effectLst/>
                <a:latin typeface="+mn-ea"/>
              </a:rPr>
              <a:t>capirà</a:t>
            </a:r>
            <a:r>
              <a:rPr lang="en-GB" sz="800" dirty="0">
                <a:effectLst/>
                <a:latin typeface="+mn-ea"/>
              </a:rPr>
              <a:t>”（“</a:t>
            </a:r>
            <a:r>
              <a:rPr lang="zh-CN" altLang="en-US" sz="800" dirty="0">
                <a:effectLst/>
                <a:latin typeface="+mn-ea"/>
              </a:rPr>
              <a:t>他会明白其余的”）。伯爵夫人和侍女的声音在平行三度的优美和谐中交织在一起。她们都知道伯爵已经理解了信件中隐晦表达的其余部分，尽管这些并没有明确地用语言传达出来。音乐使这个“余数”得以升华为一种和谐的幻想，将女主人与女仆的社会差异转化为团结与友谊</a:t>
            </a:r>
            <a:r>
              <a:rPr lang="en-US" altLang="zh-CN" sz="800" dirty="0">
                <a:effectLst/>
                <a:latin typeface="+mn-ea"/>
              </a:rPr>
              <a:t>——</a:t>
            </a:r>
            <a:r>
              <a:rPr lang="zh-CN" altLang="en-US" sz="800" dirty="0">
                <a:effectLst/>
                <a:latin typeface="+mn-ea"/>
              </a:rPr>
              <a:t>二重唱的结尾处，主动与被动的先行词交替出现。两位女性通过音乐让文字插上了翅膀，形成所谓的“</a:t>
            </a:r>
            <a:r>
              <a:rPr lang="en-GB" sz="800" dirty="0">
                <a:effectLst/>
                <a:latin typeface="+mn-ea"/>
              </a:rPr>
              <a:t>Canzonetta </a:t>
            </a:r>
            <a:r>
              <a:rPr lang="en-GB" sz="800" dirty="0" err="1">
                <a:effectLst/>
                <a:latin typeface="+mn-ea"/>
              </a:rPr>
              <a:t>sull’aria</a:t>
            </a:r>
            <a:r>
              <a:rPr lang="en-GB" sz="800" dirty="0">
                <a:effectLst/>
                <a:latin typeface="+mn-ea"/>
              </a:rPr>
              <a:t>”，</a:t>
            </a:r>
            <a:r>
              <a:rPr lang="zh-CN" altLang="en-US" sz="800" dirty="0">
                <a:effectLst/>
                <a:latin typeface="+mn-ea"/>
              </a:rPr>
              <a:t>并在“</a:t>
            </a:r>
            <a:r>
              <a:rPr lang="en-GB" sz="800" dirty="0">
                <a:effectLst/>
                <a:latin typeface="+mn-ea"/>
              </a:rPr>
              <a:t>soave </a:t>
            </a:r>
            <a:r>
              <a:rPr lang="en-GB" sz="800" dirty="0" err="1">
                <a:effectLst/>
                <a:latin typeface="+mn-ea"/>
              </a:rPr>
              <a:t>zeffiretto</a:t>
            </a:r>
            <a:r>
              <a:rPr lang="en-GB" sz="800" dirty="0">
                <a:effectLst/>
                <a:latin typeface="+mn-ea"/>
              </a:rPr>
              <a:t>”（</a:t>
            </a:r>
            <a:r>
              <a:rPr lang="zh-CN" altLang="en-US" sz="800" dirty="0">
                <a:effectLst/>
                <a:latin typeface="+mn-ea"/>
              </a:rPr>
              <a:t>温柔的西风）中轻盈飘浮。待解读的“余数”超越了具体的情节，并通过“</a:t>
            </a:r>
            <a:r>
              <a:rPr lang="en-GB" sz="800" dirty="0" err="1">
                <a:effectLst/>
                <a:latin typeface="+mn-ea"/>
              </a:rPr>
              <a:t>Liedchen</a:t>
            </a:r>
            <a:r>
              <a:rPr lang="en-GB" sz="800" dirty="0">
                <a:effectLst/>
                <a:latin typeface="+mn-ea"/>
              </a:rPr>
              <a:t>”（</a:t>
            </a:r>
            <a:r>
              <a:rPr lang="zh-CN" altLang="en-US" sz="800" dirty="0">
                <a:effectLst/>
                <a:latin typeface="+mn-ea"/>
              </a:rPr>
              <a:t>小曲）这一音乐学标签找到了根源。语言成为描述所听到的内容的工具。</a:t>
            </a:r>
            <a:endParaRPr lang="en-US" altLang="zh-CN" sz="800" dirty="0">
              <a:effectLst/>
              <a:latin typeface="+mn-ea"/>
            </a:endParaRPr>
          </a:p>
          <a:p>
            <a:endParaRPr lang="en-US" altLang="zh-CN" sz="800" dirty="0">
              <a:latin typeface="+mn-ea"/>
            </a:endParaRPr>
          </a:p>
          <a:p>
            <a:r>
              <a:rPr lang="zh-CN" altLang="en-US" sz="800" dirty="0">
                <a:effectLst/>
                <a:latin typeface="Helvetica Neue" panose="02000503000000020004" pitchFamily="2" charset="0"/>
              </a:rPr>
              <a:t>这个“余数”首先在最初的场景中清晰呈现：费加罗对伯爵为他即将到来的婚礼安排的邻室感到高兴，但苏珊娜却将这近距离的便利视为性骚扰，并给出了暗示。然而，费加罗要求她明确解释：“</a:t>
            </a:r>
            <a:r>
              <a:rPr lang="en-GB" sz="800" dirty="0" err="1">
                <a:effectLst/>
                <a:latin typeface="Helvetica Neue" panose="02000503000000020004" pitchFamily="2" charset="0"/>
              </a:rPr>
              <a:t>Udir</a:t>
            </a:r>
            <a:r>
              <a:rPr lang="en-GB" sz="800" dirty="0">
                <a:effectLst/>
                <a:latin typeface="Helvetica Neue" panose="02000503000000020004" pitchFamily="2" charset="0"/>
              </a:rPr>
              <a:t> </a:t>
            </a:r>
            <a:r>
              <a:rPr lang="en-GB" sz="800" dirty="0" err="1">
                <a:effectLst/>
                <a:latin typeface="Helvetica Neue" panose="02000503000000020004" pitchFamily="2" charset="0"/>
              </a:rPr>
              <a:t>bramo</a:t>
            </a:r>
            <a:r>
              <a:rPr lang="en-GB" sz="800" dirty="0">
                <a:effectLst/>
                <a:latin typeface="Helvetica Neue" panose="02000503000000020004" pitchFamily="2" charset="0"/>
              </a:rPr>
              <a:t> il resto”（“</a:t>
            </a:r>
            <a:r>
              <a:rPr lang="zh-CN" altLang="en-US" sz="800" dirty="0">
                <a:effectLst/>
                <a:latin typeface="Helvetica Neue" panose="02000503000000020004" pitchFamily="2" charset="0"/>
              </a:rPr>
              <a:t>我还需要听到其余的”）。聪明的苏珊娜通过钟声二重唱的拟声词向费加罗解释，伯爵是如何巧妙利用新房间为自己的情欲游戏创造新机会的：“</a:t>
            </a:r>
            <a:r>
              <a:rPr lang="en-GB" sz="800" dirty="0" err="1">
                <a:effectLst/>
                <a:latin typeface="Helvetica Neue" panose="02000503000000020004" pitchFamily="2" charset="0"/>
              </a:rPr>
              <a:t>Carità</a:t>
            </a:r>
            <a:r>
              <a:rPr lang="en-GB" sz="800" dirty="0">
                <a:effectLst/>
                <a:latin typeface="Helvetica Neue" panose="02000503000000020004" pitchFamily="2" charset="0"/>
              </a:rPr>
              <a:t> </a:t>
            </a:r>
            <a:r>
              <a:rPr lang="en-GB" sz="800" dirty="0" err="1">
                <a:effectLst/>
                <a:latin typeface="Helvetica Neue" panose="02000503000000020004" pitchFamily="2" charset="0"/>
              </a:rPr>
              <a:t>pelosa</a:t>
            </a:r>
            <a:r>
              <a:rPr lang="en-GB" sz="800" dirty="0">
                <a:effectLst/>
                <a:latin typeface="Helvetica Neue" panose="02000503000000020004" pitchFamily="2" charset="0"/>
              </a:rPr>
              <a:t>”（“</a:t>
            </a:r>
            <a:r>
              <a:rPr lang="zh-CN" altLang="en-US" sz="800" dirty="0">
                <a:effectLst/>
                <a:latin typeface="Helvetica Neue" panose="02000503000000020004" pitchFamily="2" charset="0"/>
              </a:rPr>
              <a:t>多毛的仁慈！”）。苏珊娜揭开了羊皮纸的秘密，暗示音乐的维度：“</a:t>
            </a:r>
            <a:r>
              <a:rPr lang="en-GB" sz="800" dirty="0">
                <a:effectLst/>
                <a:latin typeface="Helvetica Neue" panose="02000503000000020004" pitchFamily="2" charset="0"/>
              </a:rPr>
              <a:t>Don Basilio，</a:t>
            </a:r>
            <a:r>
              <a:rPr lang="zh-CN" altLang="en-US" sz="800" dirty="0">
                <a:effectLst/>
                <a:latin typeface="Helvetica Neue" panose="02000503000000020004" pitchFamily="2" charset="0"/>
              </a:rPr>
              <a:t>我的歌唱老师和他的媒人，每天在课堂上向我重复这首歌。”苏珊娜跟随阴谋家唐</a:t>
            </a:r>
            <a:r>
              <a:rPr lang="en-US" altLang="zh-CN" sz="800" dirty="0">
                <a:effectLst/>
                <a:latin typeface="Helvetica Neue" panose="02000503000000020004" pitchFamily="2" charset="0"/>
              </a:rPr>
              <a:t>·</a:t>
            </a:r>
            <a:r>
              <a:rPr lang="zh-CN" altLang="en-US" sz="800" dirty="0">
                <a:effectLst/>
                <a:latin typeface="Helvetica Neue" panose="02000503000000020004" pitchFamily="2" charset="0"/>
              </a:rPr>
              <a:t>巴西里奥学习音乐，因此了解这位寻求爱情的伯爵所谓的慷慨。语言无法明确表达，但暗示并回响的“余数”被定位于无法言说却能歌唱的爱情核心。它包括在整个歌剧中贯穿的情欲、感官狂喜、炽热的嫉妒以及绝望到乌托邦的社会理想。克尔凯郭尔将这音乐称为“爱情陶醉”无疑是正确的。</a:t>
            </a:r>
          </a:p>
          <a:p>
            <a:endParaRPr lang="zh-CN" altLang="en-US" sz="800" dirty="0">
              <a:effectLst/>
              <a:latin typeface="Helvetica Neue" panose="02000503000000020004" pitchFamily="2" charset="0"/>
            </a:endParaRPr>
          </a:p>
          <a:p>
            <a:r>
              <a:rPr lang="zh-CN" altLang="en-US" sz="800" dirty="0">
                <a:effectLst/>
                <a:latin typeface="PingFang SC" panose="020B0400000000000000" pitchFamily="34" charset="-122"/>
                <a:ea typeface="PingFang SC" panose="020B0400000000000000" pitchFamily="34" charset="-122"/>
              </a:rPr>
              <a:t>当费加罗在开头引用的咏叹调中强调他不想说出</a:t>
            </a:r>
            <a:r>
              <a:rPr lang="zh-CN" altLang="en-US" sz="800" dirty="0">
                <a:effectLst/>
                <a:latin typeface="Helvetica Neue" panose="02000503000000020004" pitchFamily="2" charset="0"/>
                <a:ea typeface="PingFang SC" panose="020B0400000000000000" pitchFamily="34" charset="-122"/>
              </a:rPr>
              <a:t>“</a:t>
            </a:r>
            <a:r>
              <a:rPr lang="zh-CN" altLang="en-US" sz="800" dirty="0">
                <a:effectLst/>
                <a:latin typeface="PingFang SC" panose="020B0400000000000000" pitchFamily="34" charset="-122"/>
                <a:ea typeface="PingFang SC" panose="020B0400000000000000" pitchFamily="34" charset="-122"/>
              </a:rPr>
              <a:t>余数</a:t>
            </a:r>
            <a:r>
              <a:rPr lang="zh-CN" altLang="en-US" sz="800" dirty="0">
                <a:effectLst/>
                <a:latin typeface="Helvetica Neue" panose="02000503000000020004" pitchFamily="2" charset="0"/>
                <a:ea typeface="PingFang SC" panose="020B0400000000000000" pitchFamily="34" charset="-122"/>
              </a:rPr>
              <a:t>”</a:t>
            </a:r>
            <a:r>
              <a:rPr lang="zh-CN" altLang="en-US" sz="800" dirty="0">
                <a:effectLst/>
                <a:latin typeface="PingFang SC" panose="020B0400000000000000" pitchFamily="34" charset="-122"/>
                <a:ea typeface="PingFang SC" panose="020B0400000000000000" pitchFamily="34" charset="-122"/>
              </a:rPr>
              <a:t>时，他给出了一个理由：</a:t>
            </a:r>
            <a:r>
              <a:rPr lang="zh-CN" altLang="en-US" sz="800" dirty="0">
                <a:effectLst/>
                <a:latin typeface="Helvetica Neue" panose="02000503000000020004" pitchFamily="2" charset="0"/>
                <a:ea typeface="PingFang SC" panose="020B0400000000000000" pitchFamily="34" charset="-122"/>
              </a:rPr>
              <a:t>“</a:t>
            </a:r>
            <a:r>
              <a:rPr lang="en-GB" sz="800" dirty="0">
                <a:effectLst/>
                <a:latin typeface="Helvetica Neue" panose="02000503000000020004" pitchFamily="2" charset="0"/>
                <a:ea typeface="PingFang SC" panose="020B0400000000000000" pitchFamily="34" charset="-122"/>
              </a:rPr>
              <a:t>Il resto </a:t>
            </a:r>
            <a:r>
              <a:rPr lang="en-GB" sz="800" dirty="0" err="1">
                <a:effectLst/>
                <a:latin typeface="Helvetica Neue" panose="02000503000000020004" pitchFamily="2" charset="0"/>
                <a:ea typeface="PingFang SC" panose="020B0400000000000000" pitchFamily="34" charset="-122"/>
              </a:rPr>
              <a:t>nol</a:t>
            </a:r>
            <a:r>
              <a:rPr lang="en-GB" sz="800" dirty="0">
                <a:effectLst/>
                <a:latin typeface="Helvetica Neue" panose="02000503000000020004" pitchFamily="2" charset="0"/>
                <a:ea typeface="PingFang SC" panose="020B0400000000000000" pitchFamily="34" charset="-122"/>
              </a:rPr>
              <a:t> </a:t>
            </a:r>
            <a:r>
              <a:rPr lang="en-GB" sz="800" dirty="0" err="1">
                <a:effectLst/>
                <a:latin typeface="Helvetica Neue" panose="02000503000000020004" pitchFamily="2" charset="0"/>
                <a:ea typeface="PingFang SC" panose="020B0400000000000000" pitchFamily="34" charset="-122"/>
              </a:rPr>
              <a:t>dico</a:t>
            </a:r>
            <a:r>
              <a:rPr lang="en-GB" sz="800" dirty="0">
                <a:effectLst/>
                <a:latin typeface="Helvetica Neue" panose="02000503000000020004" pitchFamily="2" charset="0"/>
                <a:ea typeface="PingFang SC" panose="020B0400000000000000" pitchFamily="34" charset="-122"/>
              </a:rPr>
              <a:t>, </a:t>
            </a:r>
            <a:r>
              <a:rPr lang="en-GB" sz="800" dirty="0" err="1">
                <a:effectLst/>
                <a:latin typeface="Helvetica Neue" panose="02000503000000020004" pitchFamily="2" charset="0"/>
                <a:ea typeface="PingFang SC" panose="020B0400000000000000" pitchFamily="34" charset="-122"/>
              </a:rPr>
              <a:t>già</a:t>
            </a:r>
            <a:r>
              <a:rPr lang="en-GB" sz="800" dirty="0">
                <a:effectLst/>
                <a:latin typeface="Helvetica Neue" panose="02000503000000020004" pitchFamily="2" charset="0"/>
                <a:ea typeface="PingFang SC" panose="020B0400000000000000" pitchFamily="34" charset="-122"/>
              </a:rPr>
              <a:t> </a:t>
            </a:r>
            <a:r>
              <a:rPr lang="en-GB" sz="800" dirty="0" err="1">
                <a:effectLst/>
                <a:latin typeface="Helvetica Neue" panose="02000503000000020004" pitchFamily="2" charset="0"/>
                <a:ea typeface="PingFang SC" panose="020B0400000000000000" pitchFamily="34" charset="-122"/>
              </a:rPr>
              <a:t>ognuno</a:t>
            </a:r>
            <a:r>
              <a:rPr lang="en-GB" sz="800" dirty="0">
                <a:effectLst/>
                <a:latin typeface="Helvetica Neue" panose="02000503000000020004" pitchFamily="2" charset="0"/>
                <a:ea typeface="PingFang SC" panose="020B0400000000000000" pitchFamily="34" charset="-122"/>
              </a:rPr>
              <a:t> lo </a:t>
            </a:r>
            <a:r>
              <a:rPr lang="en-GB" sz="800" dirty="0" err="1">
                <a:effectLst/>
                <a:latin typeface="Helvetica Neue" panose="02000503000000020004" pitchFamily="2" charset="0"/>
                <a:ea typeface="PingFang SC" panose="020B0400000000000000" pitchFamily="34" charset="-122"/>
              </a:rPr>
              <a:t>sa</a:t>
            </a:r>
            <a:r>
              <a:rPr lang="en-GB" sz="800" dirty="0">
                <a:effectLst/>
                <a:latin typeface="Helvetica Neue" panose="02000503000000020004" pitchFamily="2" charset="0"/>
                <a:ea typeface="PingFang SC" panose="020B0400000000000000" pitchFamily="34" charset="-122"/>
              </a:rPr>
              <a:t>”</a:t>
            </a:r>
            <a:r>
              <a:rPr lang="en-GB" sz="800" dirty="0">
                <a:effectLst/>
                <a:latin typeface="PingFang SC" panose="020B0400000000000000" pitchFamily="34" charset="-122"/>
                <a:ea typeface="PingFang SC" panose="020B0400000000000000" pitchFamily="34" charset="-122"/>
              </a:rPr>
              <a:t>（</a:t>
            </a:r>
            <a:r>
              <a:rPr lang="en-GB" sz="800" dirty="0">
                <a:effectLst/>
                <a:latin typeface="Helvetica Neue" panose="02000503000000020004" pitchFamily="2" charset="0"/>
                <a:ea typeface="PingFang SC" panose="020B0400000000000000" pitchFamily="34" charset="-122"/>
              </a:rPr>
              <a:t>“</a:t>
            </a:r>
            <a:r>
              <a:rPr lang="zh-CN" altLang="en-US" sz="800" dirty="0">
                <a:effectLst/>
                <a:latin typeface="PingFang SC" panose="020B0400000000000000" pitchFamily="34" charset="-122"/>
                <a:ea typeface="PingFang SC" panose="020B0400000000000000" pitchFamily="34" charset="-122"/>
              </a:rPr>
              <a:t>我不会说出剩下的，大家都知道！</a:t>
            </a:r>
            <a:r>
              <a:rPr lang="zh-CN" altLang="en-US" sz="800" dirty="0">
                <a:effectLst/>
                <a:latin typeface="Helvetica Neue" panose="02000503000000020004" pitchFamily="2" charset="0"/>
                <a:ea typeface="PingFang SC" panose="020B0400000000000000" pitchFamily="34" charset="-122"/>
              </a:rPr>
              <a:t>”</a:t>
            </a:r>
            <a:r>
              <a:rPr lang="zh-CN" altLang="en-US" sz="800" dirty="0">
                <a:effectLst/>
                <a:latin typeface="PingFang SC" panose="020B0400000000000000" pitchFamily="34" charset="-122"/>
                <a:ea typeface="PingFang SC" panose="020B0400000000000000" pitchFamily="34" charset="-122"/>
              </a:rPr>
              <a:t>）。这个</a:t>
            </a:r>
            <a:r>
              <a:rPr lang="zh-CN" altLang="en-US" sz="800" dirty="0">
                <a:effectLst/>
                <a:latin typeface="Helvetica Neue" panose="02000503000000020004" pitchFamily="2" charset="0"/>
                <a:ea typeface="PingFang SC" panose="020B0400000000000000" pitchFamily="34" charset="-122"/>
              </a:rPr>
              <a:t>“</a:t>
            </a:r>
            <a:r>
              <a:rPr lang="zh-CN" altLang="en-US" sz="800" dirty="0">
                <a:effectLst/>
                <a:latin typeface="PingFang SC" panose="020B0400000000000000" pitchFamily="34" charset="-122"/>
                <a:ea typeface="PingFang SC" panose="020B0400000000000000" pitchFamily="34" charset="-122"/>
              </a:rPr>
              <a:t>余数</a:t>
            </a:r>
            <a:r>
              <a:rPr lang="zh-CN" altLang="en-US" sz="800" dirty="0">
                <a:effectLst/>
                <a:latin typeface="Helvetica Neue" panose="02000503000000020004" pitchFamily="2" charset="0"/>
                <a:ea typeface="PingFang SC" panose="020B0400000000000000" pitchFamily="34" charset="-122"/>
              </a:rPr>
              <a:t>”</a:t>
            </a:r>
            <a:r>
              <a:rPr lang="zh-CN" altLang="en-US" sz="800" dirty="0">
                <a:effectLst/>
                <a:latin typeface="PingFang SC" panose="020B0400000000000000" pitchFamily="34" charset="-122"/>
                <a:ea typeface="PingFang SC" panose="020B0400000000000000" pitchFamily="34" charset="-122"/>
              </a:rPr>
              <a:t>可以被解释为一个坐标系，把爱情纠葛的旋律写入人类存在的音符中。换句话说，这部作品邀请人们聆听人类爱情危机的声音，因为歌剧中的角色在舞台上为了爱而歌唱。</a:t>
            </a:r>
          </a:p>
          <a:p>
            <a:endParaRPr lang="zh-CN" altLang="en-US" sz="800" dirty="0">
              <a:effectLst/>
              <a:latin typeface="+mn-ea"/>
            </a:endParaRPr>
          </a:p>
        </p:txBody>
      </p:sp>
      <p:sp>
        <p:nvSpPr>
          <p:cNvPr id="4" name="TextBox 3">
            <a:extLst>
              <a:ext uri="{FF2B5EF4-FFF2-40B4-BE49-F238E27FC236}">
                <a16:creationId xmlns:a16="http://schemas.microsoft.com/office/drawing/2014/main" id="{7E1B40F8-B1C4-F9F9-6399-48F65363C356}"/>
              </a:ext>
            </a:extLst>
          </p:cNvPr>
          <p:cNvSpPr txBox="1"/>
          <p:nvPr/>
        </p:nvSpPr>
        <p:spPr>
          <a:xfrm>
            <a:off x="4997231" y="0"/>
            <a:ext cx="4502424" cy="6740307"/>
          </a:xfrm>
          <a:prstGeom prst="rect">
            <a:avLst/>
          </a:prstGeom>
          <a:noFill/>
        </p:spPr>
        <p:txBody>
          <a:bodyPr wrap="square">
            <a:spAutoFit/>
          </a:bodyPr>
          <a:lstStyle/>
          <a:p>
            <a:r>
              <a:rPr lang="zh-CN" altLang="en-US" sz="800" dirty="0">
                <a:effectLst/>
                <a:latin typeface="+mn-ea"/>
              </a:rPr>
              <a:t>莫扎特本人非常清楚语言的局限性，他于</a:t>
            </a:r>
            <a:r>
              <a:rPr lang="en-US" altLang="zh-CN" sz="800" dirty="0">
                <a:effectLst/>
                <a:latin typeface="+mn-ea"/>
              </a:rPr>
              <a:t>1781</a:t>
            </a:r>
            <a:r>
              <a:rPr lang="zh-CN" altLang="en-US" sz="800" dirty="0">
                <a:effectLst/>
                <a:latin typeface="+mn-ea"/>
              </a:rPr>
              <a:t>年</a:t>
            </a:r>
            <a:r>
              <a:rPr lang="en-US" altLang="zh-CN" sz="800" dirty="0">
                <a:effectLst/>
                <a:latin typeface="+mn-ea"/>
              </a:rPr>
              <a:t>10</a:t>
            </a:r>
            <a:r>
              <a:rPr lang="zh-CN" altLang="en-US" sz="800" dirty="0">
                <a:effectLst/>
                <a:latin typeface="+mn-ea"/>
              </a:rPr>
              <a:t>月</a:t>
            </a:r>
            <a:r>
              <a:rPr lang="en-US" altLang="zh-CN" sz="800" dirty="0">
                <a:effectLst/>
                <a:latin typeface="+mn-ea"/>
              </a:rPr>
              <a:t>13</a:t>
            </a:r>
            <a:r>
              <a:rPr lang="zh-CN" altLang="en-US" sz="800" dirty="0">
                <a:effectLst/>
                <a:latin typeface="+mn-ea"/>
              </a:rPr>
              <a:t>日写道：“因此，一部歌剧必须更吸引人，其结构精心设计，歌词只是为音乐而写，并不为迎合糟糕的韵律而编排</a:t>
            </a:r>
            <a:r>
              <a:rPr lang="en-US" altLang="zh-CN" sz="800" dirty="0">
                <a:effectLst/>
                <a:latin typeface="+mn-ea"/>
              </a:rPr>
              <a:t>……</a:t>
            </a:r>
            <a:r>
              <a:rPr lang="zh-CN" altLang="en-US" sz="800" dirty="0">
                <a:effectLst/>
                <a:latin typeface="+mn-ea"/>
              </a:rPr>
              <a:t>（否则）整个段落的文字会毁了作曲家的完整构想。”一个想法应得以实现，语言可以辅助实现这个目的，只要它不受自身规则的束缚，而是服务于音乐的冲动。莫扎特的崇拜者</a:t>
            </a:r>
            <a:r>
              <a:rPr lang="en-GB" sz="800" dirty="0">
                <a:effectLst/>
                <a:latin typeface="+mn-ea"/>
              </a:rPr>
              <a:t>E.T.A.</a:t>
            </a:r>
            <a:r>
              <a:rPr lang="zh-CN" altLang="en-US" sz="800" dirty="0">
                <a:effectLst/>
                <a:latin typeface="+mn-ea"/>
              </a:rPr>
              <a:t>霍夫曼在</a:t>
            </a:r>
            <a:r>
              <a:rPr lang="en-US" altLang="zh-CN" sz="800" dirty="0">
                <a:effectLst/>
                <a:latin typeface="+mn-ea"/>
              </a:rPr>
              <a:t>《</a:t>
            </a:r>
            <a:r>
              <a:rPr lang="zh-CN" altLang="en-US" sz="800" dirty="0">
                <a:effectLst/>
                <a:latin typeface="+mn-ea"/>
              </a:rPr>
              <a:t>诗人与作曲家</a:t>
            </a:r>
            <a:r>
              <a:rPr lang="en-US" altLang="zh-CN" sz="800" dirty="0">
                <a:effectLst/>
                <a:latin typeface="+mn-ea"/>
              </a:rPr>
              <a:t>》</a:t>
            </a:r>
            <a:r>
              <a:rPr lang="zh-CN" altLang="en-US" sz="800" dirty="0">
                <a:effectLst/>
                <a:latin typeface="+mn-ea"/>
              </a:rPr>
              <a:t>一书中对此观点进行了强调：“诗人与音乐家是这座教堂中最亲密的成员，因为文字与音调的奥秘是相同的，它赋予他们最高的启迪。”没有哪位作曲家的音乐能像莫扎特那样频繁地借用宗教词汇来形容其影响：诸如“神圣”、“超凡”、“降世的神”、“完美的奇迹”、“天堂的”、“不属于这个世界”等属性，几乎在每一份关于约翰内斯</a:t>
            </a:r>
            <a:r>
              <a:rPr lang="en-US" altLang="zh-CN" sz="800" dirty="0">
                <a:effectLst/>
                <a:latin typeface="+mn-ea"/>
              </a:rPr>
              <a:t>·</a:t>
            </a:r>
            <a:r>
              <a:rPr lang="zh-CN" altLang="en-US" sz="800" dirty="0">
                <a:effectLst/>
                <a:latin typeface="+mn-ea"/>
              </a:rPr>
              <a:t>克里索斯托穆斯</a:t>
            </a:r>
            <a:r>
              <a:rPr lang="en-US" altLang="zh-CN" sz="800" dirty="0">
                <a:effectLst/>
                <a:latin typeface="+mn-ea"/>
              </a:rPr>
              <a:t>·</a:t>
            </a:r>
            <a:r>
              <a:rPr lang="zh-CN" altLang="en-US" sz="800" dirty="0">
                <a:effectLst/>
                <a:latin typeface="+mn-ea"/>
              </a:rPr>
              <a:t>沃尔夫冈</a:t>
            </a:r>
            <a:r>
              <a:rPr lang="en-US" altLang="zh-CN" sz="800" dirty="0">
                <a:effectLst/>
                <a:latin typeface="+mn-ea"/>
              </a:rPr>
              <a:t>·</a:t>
            </a:r>
            <a:r>
              <a:rPr lang="zh-CN" altLang="en-US" sz="800" dirty="0">
                <a:effectLst/>
                <a:latin typeface="+mn-ea"/>
              </a:rPr>
              <a:t>特奥菲卢斯</a:t>
            </a:r>
            <a:r>
              <a:rPr lang="en-US" altLang="zh-CN" sz="800" dirty="0">
                <a:effectLst/>
                <a:latin typeface="+mn-ea"/>
              </a:rPr>
              <a:t>·</a:t>
            </a:r>
            <a:r>
              <a:rPr lang="zh-CN" altLang="en-US" sz="800" dirty="0">
                <a:effectLst/>
                <a:latin typeface="+mn-ea"/>
              </a:rPr>
              <a:t>莫扎特的评论中都能找到。而他自选的名字“阿马德乌斯”或“阿马德”，正如他自己所用的，是一种祈使语，意为“爱神”。莫扎特感受到他与地球及尘世的联系，并在其中找到自己的使命：“赢得天堂是一件光荣和崇高的事，但亲爱的地球也无与伦比的美丽。所以让我们做一个人吧。”然而，在他的音乐作品中，人们更强调神圣的一面；汉斯</a:t>
            </a:r>
            <a:r>
              <a:rPr lang="en-US" altLang="zh-CN" sz="800" dirty="0">
                <a:effectLst/>
                <a:latin typeface="+mn-ea"/>
              </a:rPr>
              <a:t>·</a:t>
            </a:r>
            <a:r>
              <a:rPr lang="zh-CN" altLang="en-US" sz="800" dirty="0">
                <a:effectLst/>
                <a:latin typeface="+mn-ea"/>
              </a:rPr>
              <a:t>金甚至认为：“在莫扎特的音乐中，有时会闪现出一种超越人类的事物，预示着一种超越音乐的‘幸福’的秘密。”在音乐的升华之前，应先关注这部作品的地球产物：纸上记录的原稿、印刷的词语、尘世的剧场</a:t>
            </a:r>
            <a:r>
              <a:rPr lang="en-US" altLang="zh-CN" sz="800" dirty="0">
                <a:effectLst/>
                <a:latin typeface="+mn-ea"/>
              </a:rPr>
              <a:t>——</a:t>
            </a:r>
            <a:r>
              <a:rPr lang="zh-CN" altLang="en-US" sz="800" dirty="0">
                <a:effectLst/>
                <a:latin typeface="+mn-ea"/>
              </a:rPr>
              <a:t>因为在文本与音乐、庞特与莫扎特的新统一体中，一部音乐剧场的作品诞生了。它在改编博马舍的戏剧中展现了爱情的奇迹与创伤，即使它的根源是在洛可可时期。</a:t>
            </a:r>
          </a:p>
          <a:p>
            <a:endParaRPr lang="zh-CN" altLang="en-US" sz="800" dirty="0">
              <a:effectLst/>
              <a:latin typeface="+mn-ea"/>
            </a:endParaRPr>
          </a:p>
          <a:p>
            <a:r>
              <a:rPr lang="zh-CN" altLang="en-US" sz="800" dirty="0">
                <a:effectLst/>
                <a:latin typeface="+mn-ea"/>
              </a:rPr>
              <a:t>洛可可、节奏与革命</a:t>
            </a:r>
          </a:p>
          <a:p>
            <a:endParaRPr lang="zh-CN" altLang="en-US" sz="800" dirty="0">
              <a:effectLst/>
              <a:latin typeface="+mn-ea"/>
            </a:endParaRPr>
          </a:p>
          <a:p>
            <a:r>
              <a:rPr lang="zh-CN" altLang="en-US" sz="800" dirty="0">
                <a:effectLst/>
                <a:latin typeface="+mn-ea"/>
              </a:rPr>
              <a:t>洛可可这个词源自法语的“岩石装饰”一词“</a:t>
            </a:r>
            <a:r>
              <a:rPr lang="en-GB" sz="800" dirty="0">
                <a:effectLst/>
                <a:latin typeface="+mn-ea"/>
              </a:rPr>
              <a:t>rocaille”，</a:t>
            </a:r>
            <a:r>
              <a:rPr lang="zh-CN" altLang="en-US" sz="800" dirty="0">
                <a:effectLst/>
                <a:latin typeface="+mn-ea"/>
              </a:rPr>
              <a:t>但从风格史的角度看，法国大革命前的几十年在建筑、绘画、时尚、音乐、雕塑、文学等方面需要仔细区分，以划定不同领域的界限，因为所有领域都经历了不同的时间线。然而，重要的是启蒙运动与洛可可的交织：朱利安</a:t>
            </a:r>
            <a:r>
              <a:rPr lang="en-US" altLang="zh-CN" sz="800" dirty="0">
                <a:effectLst/>
                <a:latin typeface="+mn-ea"/>
              </a:rPr>
              <a:t>·</a:t>
            </a:r>
            <a:r>
              <a:rPr lang="zh-CN" altLang="en-US" sz="800" dirty="0">
                <a:effectLst/>
                <a:latin typeface="+mn-ea"/>
              </a:rPr>
              <a:t>奥夫雷</a:t>
            </a:r>
            <a:r>
              <a:rPr lang="en-US" altLang="zh-CN" sz="800" dirty="0">
                <a:effectLst/>
                <a:latin typeface="+mn-ea"/>
              </a:rPr>
              <a:t>·</a:t>
            </a:r>
            <a:r>
              <a:rPr lang="zh-CN" altLang="en-US" sz="800" dirty="0">
                <a:effectLst/>
                <a:latin typeface="+mn-ea"/>
              </a:rPr>
              <a:t>德</a:t>
            </a:r>
            <a:r>
              <a:rPr lang="en-US" altLang="zh-CN" sz="800" dirty="0">
                <a:effectLst/>
                <a:latin typeface="+mn-ea"/>
              </a:rPr>
              <a:t>·</a:t>
            </a:r>
            <a:r>
              <a:rPr lang="zh-CN" altLang="en-US" sz="800" dirty="0">
                <a:effectLst/>
                <a:latin typeface="+mn-ea"/>
              </a:rPr>
              <a:t>拉</a:t>
            </a:r>
            <a:r>
              <a:rPr lang="en-US" altLang="zh-CN" sz="800" dirty="0">
                <a:effectLst/>
                <a:latin typeface="+mn-ea"/>
              </a:rPr>
              <a:t>·</a:t>
            </a:r>
            <a:r>
              <a:rPr lang="zh-CN" altLang="en-US" sz="800" dirty="0">
                <a:effectLst/>
                <a:latin typeface="+mn-ea"/>
              </a:rPr>
              <a:t>梅特里提出了科学发现的命题，从而奠定了现代医学与心理学的基础；与此同时，让</a:t>
            </a:r>
            <a:r>
              <a:rPr lang="en-US" altLang="zh-CN" sz="800" dirty="0">
                <a:effectLst/>
                <a:latin typeface="+mn-ea"/>
              </a:rPr>
              <a:t>·</a:t>
            </a:r>
            <a:r>
              <a:rPr lang="zh-CN" altLang="en-US" sz="800" dirty="0">
                <a:effectLst/>
                <a:latin typeface="+mn-ea"/>
              </a:rPr>
              <a:t>奥诺雷</a:t>
            </a:r>
            <a:r>
              <a:rPr lang="en-US" altLang="zh-CN" sz="800" dirty="0">
                <a:effectLst/>
                <a:latin typeface="+mn-ea"/>
              </a:rPr>
              <a:t>·</a:t>
            </a:r>
            <a:r>
              <a:rPr lang="zh-CN" altLang="en-US" sz="800" dirty="0">
                <a:effectLst/>
                <a:latin typeface="+mn-ea"/>
              </a:rPr>
              <a:t>弗拉戈纳尔的画作</a:t>
            </a:r>
            <a:r>
              <a:rPr lang="en-US" altLang="zh-CN" sz="800" dirty="0">
                <a:effectLst/>
                <a:latin typeface="+mn-ea"/>
              </a:rPr>
              <a:t>《</a:t>
            </a:r>
            <a:r>
              <a:rPr lang="zh-CN" altLang="en-US" sz="800" dirty="0">
                <a:effectLst/>
                <a:latin typeface="+mn-ea"/>
              </a:rPr>
              <a:t>秋千</a:t>
            </a:r>
            <a:r>
              <a:rPr lang="en-US" altLang="zh-CN" sz="800" dirty="0">
                <a:effectLst/>
                <a:latin typeface="+mn-ea"/>
              </a:rPr>
              <a:t>》</a:t>
            </a:r>
            <a:r>
              <a:rPr lang="zh-CN" altLang="en-US" sz="800" dirty="0">
                <a:effectLst/>
                <a:latin typeface="+mn-ea"/>
              </a:rPr>
              <a:t>成为这个时代的象征。娇小装饰的洛可可与分析革新的启蒙运动是博马舍、庞特和莫扎特定位的两条主要轴线。莫扎特的早逝阻止了对他作为自由作曲家的身份进行深刻反思，而年迈的庞特在他</a:t>
            </a:r>
            <a:r>
              <a:rPr lang="en-US" altLang="zh-CN" sz="800" dirty="0">
                <a:effectLst/>
                <a:latin typeface="+mn-ea"/>
              </a:rPr>
              <a:t>1838</a:t>
            </a:r>
            <a:r>
              <a:rPr lang="zh-CN" altLang="en-US" sz="800" dirty="0">
                <a:effectLst/>
                <a:latin typeface="+mn-ea"/>
              </a:rPr>
              <a:t>年死于纽约之前的自传中大量自我赞扬。博马舍则是一位引人入胜的角色，他的传记反映了这个时代的核心对立面。他</a:t>
            </a:r>
            <a:r>
              <a:rPr lang="en-US" altLang="zh-CN" sz="800" dirty="0">
                <a:effectLst/>
                <a:latin typeface="+mn-ea"/>
              </a:rPr>
              <a:t>1732</a:t>
            </a:r>
            <a:r>
              <a:rPr lang="zh-CN" altLang="en-US" sz="800" dirty="0">
                <a:effectLst/>
                <a:latin typeface="+mn-ea"/>
              </a:rPr>
              <a:t>年生于一个小资产阶级钟表匠家庭，在几次丧偶后，于</a:t>
            </a:r>
            <a:r>
              <a:rPr lang="en-US" altLang="zh-CN" sz="800" dirty="0">
                <a:effectLst/>
                <a:latin typeface="+mn-ea"/>
              </a:rPr>
              <a:t>1757</a:t>
            </a:r>
            <a:r>
              <a:rPr lang="zh-CN" altLang="en-US" sz="800" dirty="0">
                <a:effectLst/>
                <a:latin typeface="+mn-ea"/>
              </a:rPr>
              <a:t>年为自己加上了“德</a:t>
            </a:r>
            <a:r>
              <a:rPr lang="en-US" altLang="zh-CN" sz="800" dirty="0">
                <a:effectLst/>
                <a:latin typeface="+mn-ea"/>
              </a:rPr>
              <a:t>·</a:t>
            </a:r>
            <a:r>
              <a:rPr lang="zh-CN" altLang="en-US" sz="800" dirty="0">
                <a:effectLst/>
                <a:latin typeface="+mn-ea"/>
              </a:rPr>
              <a:t>博马舍”这个看似贵族的头衔。他成为国王女儿们的竖琴教师、王室的娱乐大臣、皇家狩猎的中将、美国独立战争的武器供应商、间谍、船主、造纸商和部长。作为投机商，他的腐败与欺诈导致破产与入狱，但他很快作为诗人和剧作家再次获得声望与财富。</a:t>
            </a:r>
            <a:r>
              <a:rPr lang="en-US" altLang="zh-CN" sz="800" dirty="0">
                <a:effectLst/>
                <a:latin typeface="+mn-ea"/>
              </a:rPr>
              <a:t>1787</a:t>
            </a:r>
            <a:r>
              <a:rPr lang="zh-CN" altLang="en-US" sz="800" dirty="0">
                <a:effectLst/>
                <a:latin typeface="+mn-ea"/>
              </a:rPr>
              <a:t>年，在莫扎特的</a:t>
            </a:r>
            <a:r>
              <a:rPr lang="en-US" altLang="zh-CN" sz="800" dirty="0">
                <a:effectLst/>
                <a:latin typeface="+mn-ea"/>
              </a:rPr>
              <a:t>《</a:t>
            </a:r>
            <a:r>
              <a:rPr lang="zh-CN" altLang="en-US" sz="800" dirty="0">
                <a:effectLst/>
                <a:latin typeface="+mn-ea"/>
              </a:rPr>
              <a:t>费加罗的婚礼</a:t>
            </a:r>
            <a:r>
              <a:rPr lang="en-US" altLang="zh-CN" sz="800" dirty="0">
                <a:effectLst/>
                <a:latin typeface="+mn-ea"/>
              </a:rPr>
              <a:t>》</a:t>
            </a:r>
            <a:r>
              <a:rPr lang="zh-CN" altLang="en-US" sz="800" dirty="0">
                <a:effectLst/>
                <a:latin typeface="+mn-ea"/>
              </a:rPr>
              <a:t>首演一年后，他的剧本</a:t>
            </a:r>
            <a:r>
              <a:rPr lang="en-US" altLang="zh-CN" sz="800" dirty="0">
                <a:effectLst/>
                <a:latin typeface="+mn-ea"/>
              </a:rPr>
              <a:t>《</a:t>
            </a:r>
            <a:r>
              <a:rPr lang="zh-CN" altLang="en-US" sz="800" dirty="0">
                <a:effectLst/>
                <a:latin typeface="+mn-ea"/>
              </a:rPr>
              <a:t>塔拉雷</a:t>
            </a:r>
            <a:r>
              <a:rPr lang="en-US" altLang="zh-CN" sz="800" dirty="0">
                <a:effectLst/>
                <a:latin typeface="+mn-ea"/>
              </a:rPr>
              <a:t>》</a:t>
            </a:r>
            <a:r>
              <a:rPr lang="zh-CN" altLang="en-US" sz="800" dirty="0">
                <a:effectLst/>
                <a:latin typeface="+mn-ea"/>
              </a:rPr>
              <a:t>由萨列里谱曲并在巴黎歌剧院上演。博马舍在</a:t>
            </a:r>
            <a:r>
              <a:rPr lang="en-US" altLang="zh-CN" sz="800" dirty="0">
                <a:effectLst/>
                <a:latin typeface="+mn-ea"/>
              </a:rPr>
              <a:t>1787</a:t>
            </a:r>
            <a:r>
              <a:rPr lang="zh-CN" altLang="en-US" sz="800" dirty="0">
                <a:effectLst/>
                <a:latin typeface="+mn-ea"/>
              </a:rPr>
              <a:t>年开始建造一座拥有</a:t>
            </a:r>
            <a:r>
              <a:rPr lang="en-US" altLang="zh-CN" sz="800" dirty="0">
                <a:effectLst/>
                <a:latin typeface="+mn-ea"/>
              </a:rPr>
              <a:t>200</a:t>
            </a:r>
            <a:r>
              <a:rPr lang="zh-CN" altLang="en-US" sz="800" dirty="0">
                <a:effectLst/>
                <a:latin typeface="+mn-ea"/>
              </a:rPr>
              <a:t>扇窗户的宫殿，就在巴士底狱的对面，并在</a:t>
            </a:r>
            <a:r>
              <a:rPr lang="en-US" altLang="zh-CN" sz="800" dirty="0">
                <a:effectLst/>
                <a:latin typeface="+mn-ea"/>
              </a:rPr>
              <a:t>1789</a:t>
            </a:r>
            <a:r>
              <a:rPr lang="zh-CN" altLang="en-US" sz="800" dirty="0">
                <a:effectLst/>
                <a:latin typeface="+mn-ea"/>
              </a:rPr>
              <a:t>年春天搬入住所</a:t>
            </a:r>
            <a:r>
              <a:rPr lang="en-US" altLang="zh-CN" sz="800" dirty="0">
                <a:effectLst/>
                <a:latin typeface="+mn-ea"/>
              </a:rPr>
              <a:t>——</a:t>
            </a:r>
            <a:r>
              <a:rPr lang="zh-CN" altLang="en-US" sz="800" dirty="0">
                <a:effectLst/>
                <a:latin typeface="+mn-ea"/>
              </a:rPr>
              <a:t>就在法国大革命开始的几周前。尽管他如今经常被认为在</a:t>
            </a:r>
            <a:r>
              <a:rPr lang="en-US" altLang="zh-CN" sz="800" dirty="0">
                <a:effectLst/>
                <a:latin typeface="+mn-ea"/>
              </a:rPr>
              <a:t>《</a:t>
            </a:r>
            <a:r>
              <a:rPr lang="zh-CN" altLang="en-US" sz="800" dirty="0">
                <a:effectLst/>
                <a:latin typeface="+mn-ea"/>
              </a:rPr>
              <a:t>费加罗的婚礼</a:t>
            </a:r>
            <a:r>
              <a:rPr lang="en-US" altLang="zh-CN" sz="800" dirty="0">
                <a:effectLst/>
                <a:latin typeface="+mn-ea"/>
              </a:rPr>
              <a:t>》</a:t>
            </a:r>
            <a:r>
              <a:rPr lang="zh-CN" altLang="en-US" sz="800" dirty="0">
                <a:effectLst/>
                <a:latin typeface="+mn-ea"/>
              </a:rPr>
              <a:t>中揭露了社会的不公，但作为忠于国王的人，他也深知如何在其中生活。他不是一位革命家，在动荡的混乱中逃往伦敦，在汉堡一度贫困，最终于</a:t>
            </a:r>
            <a:r>
              <a:rPr lang="en-US" altLang="zh-CN" sz="800" dirty="0">
                <a:effectLst/>
                <a:latin typeface="+mn-ea"/>
              </a:rPr>
              <a:t>18</a:t>
            </a:r>
            <a:r>
              <a:rPr lang="zh-CN" altLang="en-US" sz="800" dirty="0">
                <a:effectLst/>
                <a:latin typeface="+mn-ea"/>
              </a:rPr>
              <a:t>世纪最后一年在巴黎去世。</a:t>
            </a:r>
          </a:p>
          <a:p>
            <a:endParaRPr lang="zh-CN" altLang="en-US" sz="800" dirty="0">
              <a:effectLst/>
              <a:latin typeface="+mn-ea"/>
            </a:endParaRPr>
          </a:p>
          <a:p>
            <a:r>
              <a:rPr lang="zh-CN" altLang="en-US" sz="800" dirty="0">
                <a:effectLst/>
                <a:latin typeface="+mn-ea"/>
              </a:rPr>
              <a:t>洛可可的享乐主义并非纯粹的欢愉，而是带有一种注定走向血腥革命的阴郁情绪。这种对立在莫扎特的歌剧中清晰可见，托马斯</a:t>
            </a:r>
            <a:r>
              <a:rPr lang="en-US" altLang="zh-CN" sz="800" dirty="0">
                <a:effectLst/>
                <a:latin typeface="+mn-ea"/>
              </a:rPr>
              <a:t>·</a:t>
            </a:r>
            <a:r>
              <a:rPr lang="zh-CN" altLang="en-US" sz="800" dirty="0">
                <a:effectLst/>
                <a:latin typeface="+mn-ea"/>
              </a:rPr>
              <a:t>曼在他的小说</a:t>
            </a:r>
            <a:r>
              <a:rPr lang="en-US" altLang="zh-CN" sz="800" dirty="0">
                <a:effectLst/>
                <a:latin typeface="+mn-ea"/>
              </a:rPr>
              <a:t>《</a:t>
            </a:r>
            <a:r>
              <a:rPr lang="zh-CN" altLang="en-US" sz="800" dirty="0">
                <a:effectLst/>
                <a:latin typeface="+mn-ea"/>
              </a:rPr>
              <a:t>浮士德博士</a:t>
            </a:r>
            <a:r>
              <a:rPr lang="en-US" altLang="zh-CN" sz="800" dirty="0">
                <a:effectLst/>
                <a:latin typeface="+mn-ea"/>
              </a:rPr>
              <a:t>》</a:t>
            </a:r>
            <a:r>
              <a:rPr lang="zh-CN" altLang="en-US" sz="800" dirty="0">
                <a:effectLst/>
                <a:latin typeface="+mn-ea"/>
              </a:rPr>
              <a:t>中巧妙地总结为“费加罗的威胁之美”。如果一个人知道他将永远失去幸福，那一刻可能在最黑暗的绝望或狂乱的享乐中摇摆不定</a:t>
            </a:r>
            <a:r>
              <a:rPr lang="en-US" altLang="zh-CN" sz="800" dirty="0">
                <a:effectLst/>
                <a:latin typeface="+mn-ea"/>
              </a:rPr>
              <a:t>——</a:t>
            </a:r>
            <a:r>
              <a:rPr lang="zh-CN" altLang="en-US" sz="800" dirty="0">
                <a:effectLst/>
                <a:latin typeface="+mn-ea"/>
              </a:rPr>
              <a:t>这是费加罗文学与音乐中所体现的情境。</a:t>
            </a:r>
            <a:r>
              <a:rPr lang="en-US" altLang="zh-CN" sz="800" dirty="0">
                <a:effectLst/>
                <a:latin typeface="+mn-ea"/>
              </a:rPr>
              <a:t>1756</a:t>
            </a:r>
            <a:r>
              <a:rPr lang="zh-CN" altLang="en-US" sz="800" dirty="0">
                <a:effectLst/>
                <a:latin typeface="+mn-ea"/>
              </a:rPr>
              <a:t>年，普法尔茨选帝侯卡尔</a:t>
            </a:r>
            <a:r>
              <a:rPr lang="en-US" altLang="zh-CN" sz="800" dirty="0">
                <a:effectLst/>
                <a:latin typeface="+mn-ea"/>
              </a:rPr>
              <a:t>·</a:t>
            </a:r>
            <a:r>
              <a:rPr lang="zh-CN" altLang="en-US" sz="800" dirty="0">
                <a:effectLst/>
                <a:latin typeface="+mn-ea"/>
              </a:rPr>
              <a:t>特奥多尔致信伏尔泰，将这一时期描述为：“这个被称为黄金的世纪与海妖相似，其上半身是一位迷人的仙女，下半身则是一条恐怖的鱼尾。”来自希腊神话的海妖以其迷人的歌声诱使水手走向死亡。歌剧情节的表面快乐掩盖着欢愉背后的阴郁威胁</a:t>
            </a:r>
            <a:r>
              <a:rPr lang="en-US" altLang="zh-CN" sz="800" dirty="0">
                <a:effectLst/>
                <a:latin typeface="+mn-ea"/>
              </a:rPr>
              <a:t>——</a:t>
            </a:r>
            <a:r>
              <a:rPr lang="zh-CN" altLang="en-US" sz="800" dirty="0">
                <a:effectLst/>
                <a:latin typeface="+mn-ea"/>
              </a:rPr>
              <a:t>虽然这种威胁在视觉上或许并不明显，但它在“余数”的音乐中可以听到，并体会到其生存威胁。</a:t>
            </a:r>
          </a:p>
          <a:p>
            <a:endParaRPr lang="zh-CN" altLang="en-US" sz="800" dirty="0">
              <a:effectLst/>
              <a:latin typeface="+mn-ea"/>
            </a:endParaRPr>
          </a:p>
          <a:p>
            <a:r>
              <a:rPr lang="zh-CN" altLang="en-US" sz="800" dirty="0">
                <a:effectLst/>
                <a:latin typeface="+mn-ea"/>
              </a:rPr>
              <a:t>博马舍在他的</a:t>
            </a:r>
            <a:r>
              <a:rPr lang="en-US" altLang="zh-CN" sz="800" dirty="0">
                <a:effectLst/>
                <a:latin typeface="+mn-ea"/>
              </a:rPr>
              <a:t>《</a:t>
            </a:r>
            <a:r>
              <a:rPr lang="zh-CN" altLang="en-US" sz="800" dirty="0">
                <a:effectLst/>
                <a:latin typeface="+mn-ea"/>
              </a:rPr>
              <a:t>费加罗三部曲</a:t>
            </a:r>
            <a:r>
              <a:rPr lang="en-US" altLang="zh-CN" sz="800" dirty="0">
                <a:effectLst/>
                <a:latin typeface="+mn-ea"/>
              </a:rPr>
              <a:t>》</a:t>
            </a:r>
            <a:r>
              <a:rPr lang="zh-CN" altLang="en-US" sz="800" dirty="0">
                <a:effectLst/>
                <a:latin typeface="+mn-ea"/>
              </a:rPr>
              <a:t>中将第二部描述为“最滑稽的一部”，并这样概括剧情</a:t>
            </a:r>
            <a:r>
              <a:rPr lang="en-US" altLang="zh-CN" sz="800" dirty="0">
                <a:effectLst/>
                <a:latin typeface="+mn-ea"/>
              </a:rPr>
              <a:t>《</a:t>
            </a:r>
            <a:r>
              <a:rPr lang="zh-CN" altLang="en-US" sz="800" dirty="0">
                <a:effectLst/>
                <a:latin typeface="+mn-ea"/>
              </a:rPr>
              <a:t>疯狂的一天或费加罗的婚礼</a:t>
            </a:r>
            <a:r>
              <a:rPr lang="en-US" altLang="zh-CN" sz="800" dirty="0">
                <a:effectLst/>
                <a:latin typeface="+mn-ea"/>
              </a:rPr>
              <a:t>》</a:t>
            </a:r>
            <a:r>
              <a:rPr lang="zh-CN" altLang="en-US" sz="800" dirty="0">
                <a:effectLst/>
                <a:latin typeface="+mn-ea"/>
              </a:rPr>
              <a:t>：“一个西班牙贵族爱上了一位已订婚的年轻女子，试图诱惑她。这位未婚妻、她的未婚夫以及贵族的妻子联合起来，挫败一个拥有地位、财富和慷慨赋予他的所有权力以实现其目的的绝对伪君子的计划。这就是全部，没有更多。这出戏呈现在你们眼前。”</a:t>
            </a:r>
            <a:endParaRPr lang="en-US" altLang="zh-CN" sz="800" dirty="0">
              <a:effectLst/>
              <a:latin typeface="+mn-ea"/>
            </a:endParaRPr>
          </a:p>
          <a:p>
            <a:endParaRPr lang="en-US" altLang="zh-CN" sz="800" dirty="0">
              <a:latin typeface="+mn-ea"/>
            </a:endParaRPr>
          </a:p>
          <a:p>
            <a:r>
              <a:rPr lang="zh-CN" altLang="en-US" sz="800" dirty="0">
                <a:effectLst/>
                <a:latin typeface="+mn-ea"/>
              </a:rPr>
              <a:t>莫扎特和他的作词者达</a:t>
            </a:r>
            <a:r>
              <a:rPr lang="en-US" altLang="zh-CN" sz="800" dirty="0">
                <a:effectLst/>
                <a:latin typeface="+mn-ea"/>
              </a:rPr>
              <a:t>·</a:t>
            </a:r>
            <a:r>
              <a:rPr lang="zh-CN" altLang="en-US" sz="800" dirty="0">
                <a:effectLst/>
                <a:latin typeface="+mn-ea"/>
              </a:rPr>
              <a:t>庞特现在利用这个五幕剧作为他们的“音乐喜剧”，因此我们的眼睛和耳朵得以享受一场“通过音乐的喜剧”。在</a:t>
            </a:r>
            <a:r>
              <a:rPr lang="en-US" altLang="zh-CN" sz="800" dirty="0">
                <a:effectLst/>
                <a:latin typeface="+mn-ea"/>
              </a:rPr>
              <a:t>《</a:t>
            </a:r>
            <a:r>
              <a:rPr lang="zh-CN" altLang="en-US" sz="800" dirty="0">
                <a:effectLst/>
                <a:latin typeface="+mn-ea"/>
              </a:rPr>
              <a:t>费加罗的婚礼</a:t>
            </a:r>
            <a:r>
              <a:rPr lang="en-US" altLang="zh-CN" sz="800" dirty="0">
                <a:effectLst/>
                <a:latin typeface="+mn-ea"/>
              </a:rPr>
              <a:t>》</a:t>
            </a:r>
            <a:r>
              <a:rPr lang="zh-CN" altLang="en-US" sz="800" dirty="0">
                <a:effectLst/>
                <a:latin typeface="+mn-ea"/>
              </a:rPr>
              <a:t>中，虽然围绕复杂的情节展开许多行动，但歌剧更多地涉及欲望、诱惑尝试和误导，而不是社会动荡。与博马舍的社会批判对话剧不同，</a:t>
            </a:r>
          </a:p>
        </p:txBody>
      </p:sp>
    </p:spTree>
    <p:extLst>
      <p:ext uri="{BB962C8B-B14F-4D97-AF65-F5344CB8AC3E}">
        <p14:creationId xmlns:p14="http://schemas.microsoft.com/office/powerpoint/2010/main" val="33776887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F3C3AE2-777E-704F-03E8-ACEF3C62353C}"/>
              </a:ext>
            </a:extLst>
          </p:cNvPr>
          <p:cNvSpPr txBox="1"/>
          <p:nvPr/>
        </p:nvSpPr>
        <p:spPr>
          <a:xfrm>
            <a:off x="532563" y="0"/>
            <a:ext cx="4502424" cy="6740307"/>
          </a:xfrm>
          <a:prstGeom prst="rect">
            <a:avLst/>
          </a:prstGeom>
          <a:noFill/>
        </p:spPr>
        <p:txBody>
          <a:bodyPr wrap="square">
            <a:spAutoFit/>
          </a:bodyPr>
          <a:lstStyle/>
          <a:p>
            <a:r>
              <a:rPr lang="zh-CN" altLang="en-US" sz="800" dirty="0">
                <a:effectLst/>
                <a:latin typeface="+mn-ea"/>
              </a:rPr>
              <a:t>“通过音乐的喜剧”更多地关注音乐精细而非控诉革命。不是语言挑战和语言刺激，而是音乐的激情和和声的双关语为乐谱增色。在这部作品中，不同音高在五线谱上跳跃，展现人类爱情的各种色彩：诱惑、恋爱游戏、忠诚、幸灾乐祸、嫉妒、激怒和困惑交织成一部超越洛可可时代人物色彩的音乐，传达某些真实之感。</a:t>
            </a:r>
            <a:endParaRPr lang="en-US" altLang="zh-CN" sz="800" dirty="0">
              <a:effectLst/>
              <a:latin typeface="+mn-ea"/>
            </a:endParaRPr>
          </a:p>
          <a:p>
            <a:endParaRPr lang="en-US" altLang="zh-CN" sz="800" dirty="0">
              <a:latin typeface="+mn-ea"/>
            </a:endParaRPr>
          </a:p>
          <a:p>
            <a:r>
              <a:rPr lang="zh-CN" altLang="en-US" sz="800" dirty="0">
                <a:effectLst/>
                <a:latin typeface="+mn-ea"/>
              </a:rPr>
              <a:t>仅仅是伯爵夫人的两段独唱，就在博马舍作品中找不到对应，这通过音乐给角色增添了心理深度，随着时间和空间展开其真理。第一幕以费加罗和苏珊娜的欢快争论游戏开场，修辞对话和音乐二重唱。伯爵夫人在第二幕开始的咏叹调中表现出几乎凝固的尊严，一种静默的高贵，这一点通过占三分之一的无词前奏就已经表现出来。在费加罗和苏珊娜的场景中，前奏和二重唱展现了不同的情感世界</a:t>
            </a:r>
            <a:r>
              <a:rPr lang="en-US" altLang="zh-CN" sz="800" dirty="0">
                <a:effectLst/>
                <a:latin typeface="+mn-ea"/>
              </a:rPr>
              <a:t>——</a:t>
            </a:r>
            <a:r>
              <a:rPr lang="zh-CN" altLang="en-US" sz="800" dirty="0">
                <a:effectLst/>
                <a:latin typeface="+mn-ea"/>
              </a:rPr>
              <a:t>只有在音乐交流中，两人才最终成为一对。在伯爵夫人的咏叹调中，小提琴的上升主题和管乐的三度音型在前奏中相互对立，使不同的情感如疑惑、希望、失望、渴望、安慰、不耐烦、摇摆不定和不确定性重叠，赋予角色一种音乐中的巨大外衣。绝望的伯爵夫人试图在这层由痛苦和渴望构成的外衣中找到自己的位置，在重复的死亡念头“</a:t>
            </a:r>
            <a:r>
              <a:rPr lang="en-GB" sz="800" dirty="0">
                <a:effectLst/>
                <a:latin typeface="+mn-ea"/>
              </a:rPr>
              <a:t>o mi </a:t>
            </a:r>
            <a:r>
              <a:rPr lang="en-GB" sz="800" dirty="0" err="1">
                <a:effectLst/>
                <a:latin typeface="+mn-ea"/>
              </a:rPr>
              <a:t>lascia</a:t>
            </a:r>
            <a:r>
              <a:rPr lang="en-GB" sz="800" dirty="0">
                <a:effectLst/>
                <a:latin typeface="+mn-ea"/>
              </a:rPr>
              <a:t> </a:t>
            </a:r>
            <a:r>
              <a:rPr lang="en-GB" sz="800" dirty="0" err="1">
                <a:effectLst/>
                <a:latin typeface="+mn-ea"/>
              </a:rPr>
              <a:t>almen</a:t>
            </a:r>
            <a:r>
              <a:rPr lang="en-GB" sz="800" dirty="0">
                <a:effectLst/>
                <a:latin typeface="+mn-ea"/>
              </a:rPr>
              <a:t> </a:t>
            </a:r>
            <a:r>
              <a:rPr lang="en-GB" sz="800" dirty="0" err="1">
                <a:effectLst/>
                <a:latin typeface="+mn-ea"/>
              </a:rPr>
              <a:t>morir</a:t>
            </a:r>
            <a:r>
              <a:rPr lang="en-GB" sz="800" dirty="0">
                <a:effectLst/>
                <a:latin typeface="+mn-ea"/>
              </a:rPr>
              <a:t> ”（</a:t>
            </a:r>
            <a:r>
              <a:rPr lang="zh-CN" altLang="en-US" sz="800" dirty="0">
                <a:effectLst/>
                <a:latin typeface="+mn-ea"/>
              </a:rPr>
              <a:t>或者至少让我死去）中，她的旋律被小提琴、单簧管和巴松管围绕着越来越高，最终在降</a:t>
            </a:r>
            <a:r>
              <a:rPr lang="en-GB" sz="800" dirty="0">
                <a:effectLst/>
                <a:latin typeface="+mn-ea"/>
              </a:rPr>
              <a:t>A</a:t>
            </a:r>
            <a:r>
              <a:rPr lang="zh-CN" altLang="en-US" sz="800" dirty="0">
                <a:effectLst/>
                <a:latin typeface="+mn-ea"/>
              </a:rPr>
              <a:t>的终止音上戛然而止，这是属七和弦的最高音符。这个恐怖的时刻之后是解决到</a:t>
            </a:r>
            <a:r>
              <a:rPr lang="en-GB" sz="800" dirty="0">
                <a:effectLst/>
                <a:latin typeface="+mn-ea"/>
              </a:rPr>
              <a:t>E</a:t>
            </a:r>
            <a:r>
              <a:rPr lang="zh-CN" altLang="en-US" sz="800" dirty="0">
                <a:effectLst/>
                <a:latin typeface="+mn-ea"/>
              </a:rPr>
              <a:t>大调，并伴随着乐器的“复苏般的呼吸”。在这个调性中，切鲁比诺的“</a:t>
            </a:r>
            <a:r>
              <a:rPr lang="en-GB" sz="800" dirty="0">
                <a:effectLst/>
                <a:latin typeface="+mn-ea"/>
              </a:rPr>
              <a:t>Non son </a:t>
            </a:r>
            <a:r>
              <a:rPr lang="en-GB" sz="800" dirty="0" err="1">
                <a:effectLst/>
                <a:latin typeface="+mn-ea"/>
              </a:rPr>
              <a:t>più</a:t>
            </a:r>
            <a:r>
              <a:rPr lang="en-GB" sz="800" dirty="0">
                <a:effectLst/>
                <a:latin typeface="+mn-ea"/>
              </a:rPr>
              <a:t>”</a:t>
            </a:r>
            <a:r>
              <a:rPr lang="zh-CN" altLang="en-US" sz="800" dirty="0">
                <a:effectLst/>
                <a:latin typeface="+mn-ea"/>
              </a:rPr>
              <a:t>与伯爵夫人的作品有着和谐的相近，后来博马舍在</a:t>
            </a:r>
            <a:r>
              <a:rPr lang="en-US" altLang="zh-CN" sz="800" dirty="0">
                <a:effectLst/>
                <a:latin typeface="+mn-ea"/>
              </a:rPr>
              <a:t>《</a:t>
            </a:r>
            <a:r>
              <a:rPr lang="zh-CN" altLang="en-US" sz="800" dirty="0">
                <a:effectLst/>
                <a:latin typeface="+mn-ea"/>
              </a:rPr>
              <a:t>费加罗三部曲</a:t>
            </a:r>
            <a:r>
              <a:rPr lang="en-US" altLang="zh-CN" sz="800" dirty="0">
                <a:effectLst/>
                <a:latin typeface="+mn-ea"/>
              </a:rPr>
              <a:t>》</a:t>
            </a:r>
            <a:r>
              <a:rPr lang="zh-CN" altLang="en-US" sz="800" dirty="0">
                <a:effectLst/>
                <a:latin typeface="+mn-ea"/>
              </a:rPr>
              <a:t>的最后一部中以语言形式进一步描述</a:t>
            </a:r>
            <a:r>
              <a:rPr lang="en-US" altLang="zh-CN" sz="800" dirty="0">
                <a:effectLst/>
                <a:latin typeface="+mn-ea"/>
              </a:rPr>
              <a:t>——</a:t>
            </a:r>
            <a:r>
              <a:rPr lang="zh-CN" altLang="en-US" sz="800" dirty="0">
                <a:effectLst/>
                <a:latin typeface="+mn-ea"/>
              </a:rPr>
              <a:t>伯爵夫人有一个切鲁比诺的儿子，在战场上牺牲了</a:t>
            </a:r>
            <a:r>
              <a:rPr lang="en-US" altLang="zh-CN" sz="800" dirty="0">
                <a:effectLst/>
                <a:latin typeface="+mn-ea"/>
              </a:rPr>
              <a:t>……</a:t>
            </a:r>
            <a:r>
              <a:rPr lang="zh-CN" altLang="en-US" sz="800" dirty="0">
                <a:effectLst/>
                <a:latin typeface="+mn-ea"/>
              </a:rPr>
              <a:t>伯爵夫人的“</a:t>
            </a:r>
            <a:r>
              <a:rPr lang="en-GB" sz="800" dirty="0" err="1">
                <a:effectLst/>
                <a:latin typeface="+mn-ea"/>
              </a:rPr>
              <a:t>Porgi</a:t>
            </a:r>
            <a:r>
              <a:rPr lang="en-GB" sz="800" dirty="0">
                <a:effectLst/>
                <a:latin typeface="+mn-ea"/>
              </a:rPr>
              <a:t> amor”</a:t>
            </a:r>
            <a:r>
              <a:rPr lang="zh-CN" altLang="en-US" sz="800" dirty="0">
                <a:effectLst/>
                <a:latin typeface="+mn-ea"/>
              </a:rPr>
              <a:t>和“</a:t>
            </a:r>
            <a:r>
              <a:rPr lang="en-GB" sz="800" dirty="0">
                <a:effectLst/>
                <a:latin typeface="+mn-ea"/>
              </a:rPr>
              <a:t>Dove </a:t>
            </a:r>
            <a:r>
              <a:rPr lang="en-GB" sz="800" dirty="0" err="1">
                <a:effectLst/>
                <a:latin typeface="+mn-ea"/>
              </a:rPr>
              <a:t>sono</a:t>
            </a:r>
            <a:r>
              <a:rPr lang="en-GB" sz="800" dirty="0">
                <a:effectLst/>
                <a:latin typeface="+mn-ea"/>
              </a:rPr>
              <a:t>”</a:t>
            </a:r>
            <a:r>
              <a:rPr lang="zh-CN" altLang="en-US" sz="800" dirty="0">
                <a:effectLst/>
                <a:latin typeface="+mn-ea"/>
              </a:rPr>
              <a:t>都可以追溯到莫扎特的弥撒作品（</a:t>
            </a:r>
            <a:r>
              <a:rPr lang="en-GB" sz="800" dirty="0">
                <a:effectLst/>
                <a:latin typeface="+mn-ea"/>
              </a:rPr>
              <a:t>KV 337</a:t>
            </a:r>
            <a:r>
              <a:rPr lang="zh-CN" altLang="en-US" sz="800" dirty="0">
                <a:effectLst/>
                <a:latin typeface="+mn-ea"/>
              </a:rPr>
              <a:t>和</a:t>
            </a:r>
            <a:r>
              <a:rPr lang="en-GB" sz="800" dirty="0">
                <a:effectLst/>
                <a:latin typeface="+mn-ea"/>
              </a:rPr>
              <a:t>KV 317）</a:t>
            </a:r>
            <a:r>
              <a:rPr lang="zh-CN" altLang="en-US" sz="800" dirty="0">
                <a:effectLst/>
                <a:latin typeface="+mn-ea"/>
              </a:rPr>
              <a:t>中的主题，两次都与“阿涅斯德伊”（“神的羔羊”）有关。然而，这里呈现的不仅是无辜的小羊的形象，而是一位女性，她的痛苦和焦急的伟大被音乐表现为物质维度，而非象征性的超自然层面。莫扎特关注的是人作为独立个体，而不是社会和环境的产物。因此，这不仅仅是一个象征，而是我们的耳朵看到了一位人类灵魂的深渊。</a:t>
            </a:r>
          </a:p>
          <a:p>
            <a:endParaRPr lang="zh-CN" altLang="en-US" sz="800" dirty="0">
              <a:effectLst/>
              <a:latin typeface="+mn-ea"/>
            </a:endParaRPr>
          </a:p>
          <a:p>
            <a:r>
              <a:rPr lang="en-GB" sz="800" dirty="0">
                <a:effectLst/>
                <a:latin typeface="+mn-ea"/>
              </a:rPr>
              <a:t>III. </a:t>
            </a:r>
            <a:r>
              <a:rPr lang="zh-CN" altLang="en-US" sz="800" dirty="0">
                <a:effectLst/>
                <a:latin typeface="+mn-ea"/>
              </a:rPr>
              <a:t>在莫扎特的音乐中：舞蹈作为用双腿做梦</a:t>
            </a:r>
          </a:p>
          <a:p>
            <a:endParaRPr lang="zh-CN" altLang="en-US" sz="800" dirty="0">
              <a:effectLst/>
              <a:latin typeface="+mn-ea"/>
            </a:endParaRPr>
          </a:p>
          <a:p>
            <a:r>
              <a:rPr lang="zh-CN" altLang="en-US" sz="800" dirty="0">
                <a:effectLst/>
                <a:latin typeface="+mn-ea"/>
              </a:rPr>
              <a:t>在</a:t>
            </a:r>
            <a:r>
              <a:rPr lang="en-US" altLang="zh-CN" sz="800" dirty="0">
                <a:effectLst/>
                <a:latin typeface="+mn-ea"/>
              </a:rPr>
              <a:t>《</a:t>
            </a:r>
            <a:r>
              <a:rPr lang="zh-CN" altLang="en-US" sz="800" dirty="0">
                <a:effectLst/>
                <a:latin typeface="+mn-ea"/>
              </a:rPr>
              <a:t>费加罗的婚礼</a:t>
            </a:r>
            <a:r>
              <a:rPr lang="en-US" altLang="zh-CN" sz="800" dirty="0">
                <a:effectLst/>
                <a:latin typeface="+mn-ea"/>
              </a:rPr>
              <a:t>》</a:t>
            </a:r>
            <a:r>
              <a:rPr lang="zh-CN" altLang="en-US" sz="800" dirty="0">
                <a:effectLst/>
                <a:latin typeface="+mn-ea"/>
              </a:rPr>
              <a:t>作曲前几年，莫扎特写信给他的父亲，反思</a:t>
            </a:r>
            <a:r>
              <a:rPr lang="en-US" altLang="zh-CN" sz="800" dirty="0">
                <a:effectLst/>
                <a:latin typeface="+mn-ea"/>
              </a:rPr>
              <a:t>《</a:t>
            </a:r>
            <a:r>
              <a:rPr lang="zh-CN" altLang="en-US" sz="800" dirty="0">
                <a:effectLst/>
                <a:latin typeface="+mn-ea"/>
              </a:rPr>
              <a:t>后宫诱逃</a:t>
            </a:r>
            <a:r>
              <a:rPr lang="en-US" altLang="zh-CN" sz="800" dirty="0">
                <a:effectLst/>
                <a:latin typeface="+mn-ea"/>
              </a:rPr>
              <a:t>》</a:t>
            </a:r>
            <a:r>
              <a:rPr lang="zh-CN" altLang="en-US" sz="800" dirty="0">
                <a:effectLst/>
                <a:latin typeface="+mn-ea"/>
              </a:rPr>
              <a:t>中的贝尔蒙特咏叹调“</a:t>
            </a:r>
            <a:r>
              <a:rPr lang="en-GB" sz="800" dirty="0">
                <a:effectLst/>
                <a:latin typeface="+mn-ea"/>
              </a:rPr>
              <a:t>O </a:t>
            </a:r>
            <a:r>
              <a:rPr lang="en-GB" sz="800" dirty="0" err="1">
                <a:effectLst/>
                <a:latin typeface="+mn-ea"/>
              </a:rPr>
              <a:t>wie</a:t>
            </a:r>
            <a:r>
              <a:rPr lang="en-GB" sz="800" dirty="0">
                <a:effectLst/>
                <a:latin typeface="+mn-ea"/>
              </a:rPr>
              <a:t> </a:t>
            </a:r>
            <a:r>
              <a:rPr lang="en-GB" sz="800" dirty="0" err="1">
                <a:effectLst/>
                <a:latin typeface="+mn-ea"/>
              </a:rPr>
              <a:t>ängstlich</a:t>
            </a:r>
            <a:r>
              <a:rPr lang="en-GB" sz="800" dirty="0">
                <a:effectLst/>
                <a:latin typeface="+mn-ea"/>
              </a:rPr>
              <a:t>, </a:t>
            </a:r>
            <a:r>
              <a:rPr lang="en-GB" sz="800" dirty="0" err="1">
                <a:effectLst/>
                <a:latin typeface="+mn-ea"/>
              </a:rPr>
              <a:t>wie</a:t>
            </a:r>
            <a:r>
              <a:rPr lang="en-GB" sz="800" dirty="0">
                <a:effectLst/>
                <a:latin typeface="+mn-ea"/>
              </a:rPr>
              <a:t> </a:t>
            </a:r>
            <a:r>
              <a:rPr lang="en-GB" sz="800" dirty="0" err="1">
                <a:effectLst/>
                <a:latin typeface="+mn-ea"/>
              </a:rPr>
              <a:t>feurig</a:t>
            </a:r>
            <a:r>
              <a:rPr lang="en-GB" sz="800" dirty="0">
                <a:effectLst/>
                <a:latin typeface="+mn-ea"/>
              </a:rPr>
              <a:t>”</a:t>
            </a:r>
            <a:r>
              <a:rPr lang="zh-CN" altLang="en-US" sz="800" dirty="0">
                <a:effectLst/>
                <a:latin typeface="+mn-ea"/>
              </a:rPr>
              <a:t>中音乐的画面唤起力量：“人们看到颤抖、摇晃，人们看到如潮般起伏的胸膛，由渐强音体现。”通过耳朵，灵魂的画面在观众心中产生。真正无法通过耳朵传达的情感</a:t>
            </a:r>
            <a:r>
              <a:rPr lang="en-US" altLang="zh-CN" sz="800" dirty="0">
                <a:effectLst/>
                <a:latin typeface="+mn-ea"/>
              </a:rPr>
              <a:t>——</a:t>
            </a:r>
            <a:r>
              <a:rPr lang="zh-CN" altLang="en-US" sz="800" dirty="0">
                <a:effectLst/>
                <a:latin typeface="+mn-ea"/>
              </a:rPr>
              <a:t>颤抖、摇晃、起伏和抬升</a:t>
            </a:r>
            <a:r>
              <a:rPr lang="en-US" altLang="zh-CN" sz="800" dirty="0">
                <a:effectLst/>
                <a:latin typeface="+mn-ea"/>
              </a:rPr>
              <a:t>——</a:t>
            </a:r>
            <a:r>
              <a:rPr lang="zh-CN" altLang="en-US" sz="800" dirty="0">
                <a:effectLst/>
                <a:latin typeface="+mn-ea"/>
              </a:rPr>
              <a:t>被转化为音乐的视觉语言；“人们看到”某些东西。莫扎特在这封信中区分了感官体验：“人们听到低语和叹息，由第一小提琴用弱音器在合奏中表现。”这对“听觉”和“视觉”的区分开启了对他音乐舞台语言的分析性探讨</a:t>
            </a:r>
            <a:r>
              <a:rPr lang="en-US" altLang="zh-CN" sz="800" dirty="0">
                <a:effectLst/>
                <a:latin typeface="+mn-ea"/>
              </a:rPr>
              <a:t>——</a:t>
            </a:r>
            <a:r>
              <a:rPr lang="zh-CN" altLang="en-US" sz="800" dirty="0">
                <a:effectLst/>
                <a:latin typeface="+mn-ea"/>
              </a:rPr>
              <a:t>笔记上的音符需要在舞台上为观众和听众赋予生命；可惜，自</a:t>
            </a:r>
            <a:r>
              <a:rPr lang="en-US" altLang="zh-CN" sz="800" dirty="0">
                <a:effectLst/>
                <a:latin typeface="+mn-ea"/>
              </a:rPr>
              <a:t>1784</a:t>
            </a:r>
            <a:r>
              <a:rPr lang="zh-CN" altLang="en-US" sz="800" dirty="0">
                <a:effectLst/>
                <a:latin typeface="+mn-ea"/>
              </a:rPr>
              <a:t>年夏天起，莫扎特的书信记录失传，所以没有留下关于</a:t>
            </a:r>
            <a:r>
              <a:rPr lang="en-US" altLang="zh-CN" sz="800" dirty="0">
                <a:effectLst/>
                <a:latin typeface="+mn-ea"/>
              </a:rPr>
              <a:t>1785/86</a:t>
            </a:r>
            <a:r>
              <a:rPr lang="zh-CN" altLang="en-US" sz="800" dirty="0">
                <a:effectLst/>
                <a:latin typeface="+mn-ea"/>
              </a:rPr>
              <a:t>年</a:t>
            </a:r>
            <a:r>
              <a:rPr lang="en-US" altLang="zh-CN" sz="800" dirty="0">
                <a:effectLst/>
                <a:latin typeface="+mn-ea"/>
              </a:rPr>
              <a:t>《</a:t>
            </a:r>
            <a:r>
              <a:rPr lang="zh-CN" altLang="en-US" sz="800" dirty="0">
                <a:effectLst/>
                <a:latin typeface="+mn-ea"/>
              </a:rPr>
              <a:t>费加罗的婚礼</a:t>
            </a:r>
            <a:r>
              <a:rPr lang="en-US" altLang="zh-CN" sz="800" dirty="0">
                <a:effectLst/>
                <a:latin typeface="+mn-ea"/>
              </a:rPr>
              <a:t>》</a:t>
            </a:r>
            <a:r>
              <a:rPr lang="zh-CN" altLang="en-US" sz="800" dirty="0">
                <a:effectLst/>
                <a:latin typeface="+mn-ea"/>
              </a:rPr>
              <a:t>创作的理论扩展。</a:t>
            </a:r>
          </a:p>
          <a:p>
            <a:endParaRPr lang="zh-CN" altLang="en-US" sz="800" dirty="0">
              <a:effectLst/>
              <a:latin typeface="+mn-ea"/>
            </a:endParaRPr>
          </a:p>
          <a:p>
            <a:r>
              <a:rPr lang="zh-CN" altLang="en-US" sz="800" dirty="0">
                <a:effectLst/>
                <a:latin typeface="+mn-ea"/>
              </a:rPr>
              <a:t>在他的“通过音乐的喜剧”中，幽默从音符的音乐姿态中直接绽放。阿尔弗雷德</a:t>
            </a:r>
            <a:r>
              <a:rPr lang="en-US" altLang="zh-CN" sz="800" dirty="0">
                <a:effectLst/>
                <a:latin typeface="+mn-ea"/>
              </a:rPr>
              <a:t>·</a:t>
            </a:r>
            <a:r>
              <a:rPr lang="zh-CN" altLang="en-US" sz="800" dirty="0">
                <a:effectLst/>
                <a:latin typeface="+mn-ea"/>
              </a:rPr>
              <a:t>爱因斯坦在这部作品中发现了意大利即兴喜剧的智慧根源，同时强调了其悬挂在更高境界的果实：“有人正确地指出，苏珊娜仍然留有一点哥伦比娜的影子，费加罗仍有一点阿莱基诺，唐</a:t>
            </a:r>
            <a:r>
              <a:rPr lang="en-US" altLang="zh-CN" sz="800" dirty="0">
                <a:effectLst/>
                <a:latin typeface="+mn-ea"/>
              </a:rPr>
              <a:t>·</a:t>
            </a:r>
            <a:r>
              <a:rPr lang="zh-CN" altLang="en-US" sz="800" dirty="0">
                <a:effectLst/>
                <a:latin typeface="+mn-ea"/>
              </a:rPr>
              <a:t>巴托罗和玛切利娜是纯粹的滑稽人物。但伯爵夫人？伯爵？切鲁比诺？小角色中的巴贝丽娜和她的父亲安东尼奥园丁？还有阴谋家巴西里奥？需要勇气来抓住并实现这部作品中喜歌剧的潜力。”这些潜力关乎成为人类和作为人类的过程，两者都难以达成，而通过音乐赋予它们永恒的意义。</a:t>
            </a:r>
          </a:p>
          <a:p>
            <a:endParaRPr lang="zh-CN" altLang="en-US" sz="800" dirty="0">
              <a:effectLst/>
              <a:latin typeface="+mn-ea"/>
            </a:endParaRPr>
          </a:p>
          <a:p>
            <a:r>
              <a:rPr lang="zh-CN" altLang="en-US" sz="800" dirty="0">
                <a:effectLst/>
                <a:latin typeface="+mn-ea"/>
              </a:rPr>
              <a:t>菲加罗并不是</a:t>
            </a:r>
            <a:r>
              <a:rPr lang="en-US" altLang="zh-CN" sz="800" dirty="0">
                <a:effectLst/>
                <a:latin typeface="+mn-ea"/>
              </a:rPr>
              <a:t>18</a:t>
            </a:r>
            <a:r>
              <a:rPr lang="zh-CN" altLang="en-US" sz="800" dirty="0">
                <a:effectLst/>
                <a:latin typeface="+mn-ea"/>
              </a:rPr>
              <a:t>世纪的社会革命者</a:t>
            </a:r>
            <a:r>
              <a:rPr lang="en-US" altLang="zh-CN" sz="800" dirty="0">
                <a:effectLst/>
                <a:latin typeface="+mn-ea"/>
              </a:rPr>
              <a:t>——</a:t>
            </a:r>
            <a:r>
              <a:rPr lang="zh-CN" altLang="en-US" sz="800" dirty="0">
                <a:effectLst/>
                <a:latin typeface="+mn-ea"/>
              </a:rPr>
              <a:t>他的</a:t>
            </a:r>
            <a:r>
              <a:rPr lang="en-US" altLang="zh-CN" sz="800" dirty="0">
                <a:effectLst/>
                <a:latin typeface="+mn-ea"/>
              </a:rPr>
              <a:t>《</a:t>
            </a:r>
            <a:r>
              <a:rPr lang="zh-CN" altLang="en-US" sz="800" dirty="0">
                <a:effectLst/>
                <a:latin typeface="+mn-ea"/>
              </a:rPr>
              <a:t>如果你想跳舞，伯爵先生</a:t>
            </a:r>
            <a:r>
              <a:rPr lang="en-US" altLang="zh-CN" sz="800" dirty="0">
                <a:effectLst/>
                <a:latin typeface="+mn-ea"/>
              </a:rPr>
              <a:t>》</a:t>
            </a:r>
            <a:r>
              <a:rPr lang="zh-CN" altLang="en-US" sz="800" dirty="0">
                <a:effectLst/>
                <a:latin typeface="+mn-ea"/>
              </a:rPr>
              <a:t>（</a:t>
            </a:r>
            <a:r>
              <a:rPr lang="en-GB" sz="800" dirty="0">
                <a:effectLst/>
                <a:latin typeface="+mn-ea"/>
              </a:rPr>
              <a:t>Se </a:t>
            </a:r>
            <a:r>
              <a:rPr lang="en-GB" sz="800" dirty="0" err="1">
                <a:effectLst/>
                <a:latin typeface="+mn-ea"/>
              </a:rPr>
              <a:t>vuol</a:t>
            </a:r>
            <a:r>
              <a:rPr lang="en-GB" sz="800" dirty="0">
                <a:effectLst/>
                <a:latin typeface="+mn-ea"/>
              </a:rPr>
              <a:t> </a:t>
            </a:r>
            <a:r>
              <a:rPr lang="en-GB" sz="800" dirty="0" err="1">
                <a:effectLst/>
                <a:latin typeface="+mn-ea"/>
              </a:rPr>
              <a:t>ballare</a:t>
            </a:r>
            <a:r>
              <a:rPr lang="en-GB" sz="800" dirty="0">
                <a:effectLst/>
                <a:latin typeface="+mn-ea"/>
              </a:rPr>
              <a:t>, signor </a:t>
            </a:r>
            <a:r>
              <a:rPr lang="en-GB" sz="800" dirty="0" err="1">
                <a:effectLst/>
                <a:latin typeface="+mn-ea"/>
              </a:rPr>
              <a:t>Contino</a:t>
            </a:r>
            <a:r>
              <a:rPr lang="en-GB" sz="800" dirty="0">
                <a:effectLst/>
                <a:latin typeface="+mn-ea"/>
              </a:rPr>
              <a:t>）</a:t>
            </a:r>
            <a:r>
              <a:rPr lang="zh-CN" altLang="en-US" sz="800" dirty="0">
                <a:effectLst/>
                <a:latin typeface="+mn-ea"/>
              </a:rPr>
              <a:t>在曲调上采用了小步舞的风格，这是一种宫廷舞蹈，菲加罗以平等的审美眼光向伯爵发起挑战，而不是号召进行激烈的阶级斗争。仆人利用小步舞的四小节规律性段落，在第一幕的第二场中（在戏剧中这场戏在第三幕）立刻与他的对手展开激烈的音乐竞争。两位男性角色的关系更多地通过情感上的竞争而非社会地位建立起来。苏珊娜出现在优雅的小步舞氛围中，当她意外地从伯爵夫人封闭的房间里走出来时，以音乐的高贵独特风格展现，将权威的鲁莽揭示为情感上的粗野。当</a:t>
            </a:r>
            <a:r>
              <a:rPr lang="en-US" altLang="zh-CN" sz="800" dirty="0">
                <a:effectLst/>
                <a:latin typeface="+mn-ea"/>
              </a:rPr>
              <a:t>1781</a:t>
            </a:r>
            <a:r>
              <a:rPr lang="zh-CN" altLang="en-US" sz="800" dirty="0">
                <a:effectLst/>
                <a:latin typeface="+mn-ea"/>
              </a:rPr>
              <a:t>年莫扎特被伯爵阿科解除萨尔茨堡大主教的服务时，他自信地写信给父亲，“是心灵赋予人高贵；即使我不是伯爵，我可能比许多伯爵更有尊严；无论是仆人还是伯爵，一旦他侮辱我，他就是个小人。”最终，他还在信中明确表示会以脚踢对方并扇几巴掌。这个音乐仆人对其伯爵主人的个人冲动，在情感上与菲加罗和伯爵的关系相似，但莫扎特在音乐中建立起了超越信件语言的更精妙的表现方式，使角色更具人性。</a:t>
            </a:r>
          </a:p>
          <a:p>
            <a:endParaRPr lang="zh-CN" altLang="en-US" sz="800" dirty="0">
              <a:effectLst/>
              <a:latin typeface="+mn-ea"/>
            </a:endParaRPr>
          </a:p>
        </p:txBody>
      </p:sp>
      <p:sp>
        <p:nvSpPr>
          <p:cNvPr id="4" name="TextBox 3">
            <a:extLst>
              <a:ext uri="{FF2B5EF4-FFF2-40B4-BE49-F238E27FC236}">
                <a16:creationId xmlns:a16="http://schemas.microsoft.com/office/drawing/2014/main" id="{7E1B40F8-B1C4-F9F9-6399-48F65363C356}"/>
              </a:ext>
            </a:extLst>
          </p:cNvPr>
          <p:cNvSpPr txBox="1"/>
          <p:nvPr/>
        </p:nvSpPr>
        <p:spPr>
          <a:xfrm>
            <a:off x="4997231" y="0"/>
            <a:ext cx="4502424" cy="3908762"/>
          </a:xfrm>
          <a:prstGeom prst="rect">
            <a:avLst/>
          </a:prstGeom>
          <a:noFill/>
        </p:spPr>
        <p:txBody>
          <a:bodyPr wrap="square">
            <a:spAutoFit/>
          </a:bodyPr>
          <a:lstStyle/>
          <a:p>
            <a:r>
              <a:rPr lang="zh-CN" altLang="en-US" sz="800" dirty="0">
                <a:effectLst/>
                <a:latin typeface="+mn-ea"/>
              </a:rPr>
              <a:t>在</a:t>
            </a:r>
            <a:r>
              <a:rPr lang="en-US" altLang="zh-CN" sz="800" dirty="0">
                <a:effectLst/>
                <a:latin typeface="+mn-ea"/>
              </a:rPr>
              <a:t>《</a:t>
            </a:r>
            <a:r>
              <a:rPr lang="zh-CN" altLang="en-US" sz="800" dirty="0">
                <a:effectLst/>
                <a:latin typeface="+mn-ea"/>
              </a:rPr>
              <a:t>费加罗的婚礼</a:t>
            </a:r>
            <a:r>
              <a:rPr lang="en-US" altLang="zh-CN" sz="800" dirty="0">
                <a:effectLst/>
                <a:latin typeface="+mn-ea"/>
              </a:rPr>
              <a:t>》</a:t>
            </a:r>
            <a:r>
              <a:rPr lang="zh-CN" altLang="en-US" sz="800" dirty="0">
                <a:effectLst/>
                <a:latin typeface="+mn-ea"/>
              </a:rPr>
              <a:t>中，最重要的是人物充分意识到自己的身份。自从这部作品完成以来，尽管其背景与历史息息相关，但仍具有超越时间的现实意义。在这个“疯狂的一天”中，不仅是现存的社会傲慢和偏见，还有我们现实中对自身生活和爱情梦想的无力感赋予这部作品意义。现实被揭示为建立在习俗上的脆弱结构，像人类的心灵一样不稳定。故事发生的场景是一个可以在一天内发生一切的假设存在，因此被标记为“疯狂的一天”。在接下来莫扎特与达</a:t>
            </a:r>
            <a:r>
              <a:rPr lang="en-US" altLang="zh-CN" sz="800" dirty="0">
                <a:effectLst/>
                <a:latin typeface="+mn-ea"/>
              </a:rPr>
              <a:t>·</a:t>
            </a:r>
            <a:r>
              <a:rPr lang="zh-CN" altLang="en-US" sz="800" dirty="0">
                <a:effectLst/>
                <a:latin typeface="+mn-ea"/>
              </a:rPr>
              <a:t>庞特的合作</a:t>
            </a:r>
            <a:r>
              <a:rPr lang="en-US" altLang="zh-CN" sz="800" dirty="0">
                <a:effectLst/>
                <a:latin typeface="+mn-ea"/>
              </a:rPr>
              <a:t>《</a:t>
            </a:r>
            <a:r>
              <a:rPr lang="zh-CN" altLang="en-US" sz="800" dirty="0">
                <a:effectLst/>
                <a:latin typeface="+mn-ea"/>
              </a:rPr>
              <a:t>唐</a:t>
            </a:r>
            <a:r>
              <a:rPr lang="en-US" altLang="zh-CN" sz="800" dirty="0">
                <a:effectLst/>
                <a:latin typeface="+mn-ea"/>
              </a:rPr>
              <a:t>·</a:t>
            </a:r>
            <a:r>
              <a:rPr lang="zh-CN" altLang="en-US" sz="800" dirty="0">
                <a:effectLst/>
                <a:latin typeface="+mn-ea"/>
              </a:rPr>
              <a:t>璜</a:t>
            </a:r>
            <a:r>
              <a:rPr lang="en-US" altLang="zh-CN" sz="800" dirty="0">
                <a:effectLst/>
                <a:latin typeface="+mn-ea"/>
              </a:rPr>
              <a:t>》</a:t>
            </a:r>
            <a:r>
              <a:rPr lang="zh-CN" altLang="en-US" sz="800" dirty="0">
                <a:effectLst/>
                <a:latin typeface="+mn-ea"/>
              </a:rPr>
              <a:t>（</a:t>
            </a:r>
            <a:r>
              <a:rPr lang="en-US" altLang="zh-CN" sz="800" dirty="0">
                <a:effectLst/>
                <a:latin typeface="+mn-ea"/>
              </a:rPr>
              <a:t>1787</a:t>
            </a:r>
            <a:r>
              <a:rPr lang="zh-CN" altLang="en-US" sz="800" dirty="0">
                <a:effectLst/>
                <a:latin typeface="+mn-ea"/>
              </a:rPr>
              <a:t>）中，则呈现了爱情的阴暗面。</a:t>
            </a:r>
            <a:endParaRPr lang="en-US" altLang="zh-CN" sz="800" dirty="0">
              <a:effectLst/>
              <a:latin typeface="+mn-ea"/>
            </a:endParaRPr>
          </a:p>
          <a:p>
            <a:endParaRPr lang="zh-CN" altLang="en-US" sz="800" dirty="0">
              <a:effectLst/>
              <a:latin typeface="+mn-ea"/>
            </a:endParaRPr>
          </a:p>
          <a:p>
            <a:r>
              <a:rPr lang="zh-CN" altLang="en-US" sz="800" dirty="0">
                <a:effectLst/>
                <a:latin typeface="+mn-ea"/>
              </a:rPr>
              <a:t>在菲加罗中，爱情的白昼面向是伯爵对爱情的追求</a:t>
            </a:r>
            <a:r>
              <a:rPr lang="en-US" altLang="zh-CN" sz="800" dirty="0">
                <a:effectLst/>
                <a:latin typeface="+mn-ea"/>
              </a:rPr>
              <a:t>——</a:t>
            </a:r>
            <a:r>
              <a:rPr lang="zh-CN" altLang="en-US" sz="800" dirty="0">
                <a:effectLst/>
                <a:latin typeface="+mn-ea"/>
              </a:rPr>
              <a:t>这不是致命的迷恋，而是充满乐趣的可能性。他不是被驱使的唐</a:t>
            </a:r>
            <a:r>
              <a:rPr lang="en-US" altLang="zh-CN" sz="800" dirty="0">
                <a:effectLst/>
                <a:latin typeface="+mn-ea"/>
              </a:rPr>
              <a:t>·</a:t>
            </a:r>
            <a:r>
              <a:rPr lang="zh-CN" altLang="en-US" sz="800" dirty="0">
                <a:effectLst/>
                <a:latin typeface="+mn-ea"/>
              </a:rPr>
              <a:t>璜，而是随心所欲的伯爵。他对罗西娜、苏珊娜、芭芭丽娜以及其他城堡美女的兴趣更多是一种方便和可得的追求。他的恋情似乎可以互换，他的爱情并非绝对的，也因此更加现代化。人们成为了爱情的对象和事物</a:t>
            </a:r>
            <a:r>
              <a:rPr lang="en-US" altLang="zh-CN" sz="800" dirty="0">
                <a:effectLst/>
                <a:latin typeface="+mn-ea"/>
              </a:rPr>
              <a:t>——</a:t>
            </a:r>
            <a:r>
              <a:rPr lang="zh-CN" altLang="en-US" sz="800" dirty="0">
                <a:effectLst/>
                <a:latin typeface="+mn-ea"/>
              </a:rPr>
              <a:t>因此玛赛琳娜合理地将自己的钱投资在菲加罗身上作为未来的丈夫</a:t>
            </a:r>
            <a:r>
              <a:rPr lang="en-US" altLang="zh-CN" sz="800" dirty="0">
                <a:effectLst/>
                <a:latin typeface="+mn-ea"/>
              </a:rPr>
              <a:t>……</a:t>
            </a:r>
            <a:r>
              <a:rPr lang="zh-CN" altLang="en-US" sz="800" dirty="0">
                <a:effectLst/>
                <a:latin typeface="+mn-ea"/>
              </a:rPr>
              <a:t>但出人意料的是，他后来却被发现是她的儿子，这为爱情带来了另一种色彩。</a:t>
            </a:r>
            <a:br>
              <a:rPr lang="zh-CN" altLang="en-US" sz="800" dirty="0">
                <a:effectLst/>
                <a:latin typeface="+mn-ea"/>
              </a:rPr>
            </a:br>
            <a:endParaRPr lang="zh-CN" altLang="en-US" sz="800" dirty="0">
              <a:effectLst/>
              <a:latin typeface="+mn-ea"/>
            </a:endParaRPr>
          </a:p>
          <a:p>
            <a:r>
              <a:rPr lang="zh-CN" altLang="en-US" sz="800" dirty="0">
                <a:effectLst/>
                <a:latin typeface="+mn-ea"/>
              </a:rPr>
              <a:t>伯爵计划通过音乐老师巴西里奥与苏珊娜展开一场风流韵事。当菲加罗得知此事后，他邀请伯爵跳舞，认为自己能作为机智的新郎脱颖而出。然而，由于伯爵夫人利用信件和化装表演自己的旋律，形势超出了节奏，菲加罗再也无法分辨苏珊娜的真与假、步伐和节奏之间的界限。这种无助的消极情绪在第四幕的第十三场达到高潮，菲加罗的个人消沉包围了集体的神话：“一切都很平静；美丽的维纳斯走了进去；与英俊的马尔斯一起，我这个新世纪的火山，将能够把她网住。”这慢速的</a:t>
            </a:r>
            <a:r>
              <a:rPr lang="en-GB" sz="800" dirty="0">
                <a:effectLst/>
                <a:latin typeface="+mn-ea"/>
              </a:rPr>
              <a:t>Larghetto</a:t>
            </a:r>
            <a:r>
              <a:rPr lang="zh-CN" altLang="en-US" sz="800" dirty="0">
                <a:effectLst/>
                <a:latin typeface="+mn-ea"/>
              </a:rPr>
              <a:t>绝不是对神话过去的回顾，而是菲加罗视自己为新世纪的火山，将他的苏珊娜视为不忠的爱神。不论是古老的神祇形象、贵族还是仆人：关于人类能力的真相消除了所有的社会、时间和地域界限，并以受伤的心理呈现出无情的清晰度。在这个存在性的时刻，“音乐喜剧”早已成为深沉的黑暗人性喜剧：莫扎特用少量小节通过达</a:t>
            </a:r>
            <a:r>
              <a:rPr lang="en-US" altLang="zh-CN" sz="800" dirty="0">
                <a:effectLst/>
                <a:latin typeface="+mn-ea"/>
              </a:rPr>
              <a:t>·</a:t>
            </a:r>
            <a:r>
              <a:rPr lang="zh-CN" altLang="en-US" sz="800" dirty="0">
                <a:effectLst/>
                <a:latin typeface="+mn-ea"/>
              </a:rPr>
              <a:t>庞特的词语将喜歌剧与正歌剧交融，在所有风格和时代间透视人类灵魂。这一视角</a:t>
            </a:r>
            <a:r>
              <a:rPr lang="en-US" altLang="zh-CN" sz="800" dirty="0">
                <a:effectLst/>
                <a:latin typeface="+mn-ea"/>
              </a:rPr>
              <a:t>——</a:t>
            </a:r>
            <a:r>
              <a:rPr lang="zh-CN" altLang="en-US" sz="800" dirty="0">
                <a:effectLst/>
                <a:latin typeface="+mn-ea"/>
              </a:rPr>
              <a:t>正如观看的隐喻！</a:t>
            </a:r>
            <a:r>
              <a:rPr lang="en-US" altLang="zh-CN" sz="800" dirty="0">
                <a:effectLst/>
                <a:latin typeface="+mn-ea"/>
              </a:rPr>
              <a:t>——</a:t>
            </a:r>
            <a:r>
              <a:rPr lang="zh-CN" altLang="en-US" sz="800" dirty="0">
                <a:effectLst/>
                <a:latin typeface="+mn-ea"/>
              </a:rPr>
              <a:t>现在由菲加罗呈献给假定的伯爵夫人：“您将亲眼看到</a:t>
            </a:r>
            <a:r>
              <a:rPr lang="en-US" altLang="zh-CN" sz="800" dirty="0">
                <a:effectLst/>
                <a:latin typeface="+mn-ea"/>
              </a:rPr>
              <a:t>……</a:t>
            </a:r>
            <a:r>
              <a:rPr lang="zh-CN" altLang="en-US" sz="800" dirty="0">
                <a:effectLst/>
                <a:latin typeface="+mn-ea"/>
              </a:rPr>
              <a:t>伯爵和我的新娘</a:t>
            </a:r>
            <a:r>
              <a:rPr lang="en-US" altLang="zh-CN" sz="800" dirty="0">
                <a:effectLst/>
                <a:latin typeface="+mn-ea"/>
              </a:rPr>
              <a:t>……</a:t>
            </a:r>
            <a:r>
              <a:rPr lang="zh-CN" altLang="en-US" sz="800" dirty="0">
                <a:effectLst/>
                <a:latin typeface="+mn-ea"/>
              </a:rPr>
              <a:t>我会让您亲手触碰到这事。”看到的现在应被触觉感知，也就是物质化，这一概念被重复了三次，“让我让您触碰到这事”，并使苏珊娜最终在其歌声中不小心摘下面具。菲加罗现在认出了他的新娘，但还没有意识到这场混乱游戏的规则和动机，而其高潮是一只意外的手，让两人睁开了眼睛。最初苏珊娜愤怒地甩开手，而菲加罗请求再次握住那只手，却多次被她响亮地扇耳光。莫扎特在前文提及的美学书信草图中划分了视觉和听觉，在此视觉和听觉的感官类别已经融合在一起，并随音乐飞入我们的耳朵和眼睛！</a:t>
            </a:r>
          </a:p>
        </p:txBody>
      </p:sp>
    </p:spTree>
    <p:extLst>
      <p:ext uri="{BB962C8B-B14F-4D97-AF65-F5344CB8AC3E}">
        <p14:creationId xmlns:p14="http://schemas.microsoft.com/office/powerpoint/2010/main" val="35760039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fik 6" descr="Ein Bild, das Person, Personen, Bekleidung, Kleidung enthält.&#10;&#10;Automatisch generierte Beschreibung">
            <a:extLst>
              <a:ext uri="{FF2B5EF4-FFF2-40B4-BE49-F238E27FC236}">
                <a16:creationId xmlns:a16="http://schemas.microsoft.com/office/drawing/2014/main" id="{0A2268F3-88B1-97FE-5448-18B36F956905}"/>
              </a:ext>
            </a:extLst>
          </p:cNvPr>
          <p:cNvPicPr>
            <a:picLocks noChangeAspect="1"/>
          </p:cNvPicPr>
          <p:nvPr/>
        </p:nvPicPr>
        <p:blipFill rotWithShape="1">
          <a:blip r:embed="rId2">
            <a:extLst>
              <a:ext uri="{28A0092B-C50C-407E-A947-70E740481C1C}">
                <a14:useLocalDpi xmlns:a14="http://schemas.microsoft.com/office/drawing/2010/main" val="0"/>
              </a:ext>
            </a:extLst>
          </a:blip>
          <a:srcRect r="18165" b="-3"/>
          <a:stretch/>
        </p:blipFill>
        <p:spPr>
          <a:xfrm>
            <a:off x="4568064" y="10"/>
            <a:ext cx="5337937" cy="3750724"/>
          </a:xfrm>
          <a:custGeom>
            <a:avLst/>
            <a:gdLst/>
            <a:ahLst/>
            <a:cxnLst/>
            <a:rect l="l" t="t" r="r" b="b"/>
            <a:pathLst>
              <a:path w="6569769" h="3750734">
                <a:moveTo>
                  <a:pt x="1738471" y="0"/>
                </a:moveTo>
                <a:lnTo>
                  <a:pt x="6569769" y="0"/>
                </a:lnTo>
                <a:lnTo>
                  <a:pt x="6569769" y="3750734"/>
                </a:lnTo>
                <a:lnTo>
                  <a:pt x="0" y="3750734"/>
                </a:lnTo>
                <a:close/>
              </a:path>
            </a:pathLst>
          </a:custGeom>
        </p:spPr>
      </p:pic>
      <p:pic>
        <p:nvPicPr>
          <p:cNvPr id="5" name="Grafik 4" descr="Ein Bild, das Person, angezogen enthält.&#10;&#10;Automatisch generierte Beschreibung">
            <a:extLst>
              <a:ext uri="{FF2B5EF4-FFF2-40B4-BE49-F238E27FC236}">
                <a16:creationId xmlns:a16="http://schemas.microsoft.com/office/drawing/2014/main" id="{51F6CD58-6500-2F56-6369-D69BE2A6AEDB}"/>
              </a:ext>
            </a:extLst>
          </p:cNvPr>
          <p:cNvPicPr>
            <a:picLocks noChangeAspect="1"/>
          </p:cNvPicPr>
          <p:nvPr/>
        </p:nvPicPr>
        <p:blipFill rotWithShape="1">
          <a:blip r:embed="rId3">
            <a:extLst>
              <a:ext uri="{28A0092B-C50C-407E-A947-70E740481C1C}">
                <a14:useLocalDpi xmlns:a14="http://schemas.microsoft.com/office/drawing/2010/main" val="0"/>
              </a:ext>
            </a:extLst>
          </a:blip>
          <a:srcRect r="-2" b="31372"/>
          <a:stretch/>
        </p:blipFill>
        <p:spPr>
          <a:xfrm>
            <a:off x="3397883" y="3887894"/>
            <a:ext cx="6508118" cy="2970106"/>
          </a:xfrm>
          <a:custGeom>
            <a:avLst/>
            <a:gdLst/>
            <a:ahLst/>
            <a:cxnLst/>
            <a:rect l="l" t="t" r="r" b="b"/>
            <a:pathLst>
              <a:path w="8009991" h="2970106">
                <a:moveTo>
                  <a:pt x="1376648" y="0"/>
                </a:moveTo>
                <a:lnTo>
                  <a:pt x="8009991" y="0"/>
                </a:lnTo>
                <a:lnTo>
                  <a:pt x="8009991" y="2970106"/>
                </a:lnTo>
                <a:lnTo>
                  <a:pt x="0" y="2970106"/>
                </a:lnTo>
                <a:close/>
              </a:path>
            </a:pathLst>
          </a:custGeom>
        </p:spPr>
      </p:pic>
      <p:pic>
        <p:nvPicPr>
          <p:cNvPr id="3" name="Grafik 2" descr="Ein Bild, das Text enthält.&#10;&#10;Automatisch generierte Beschreibung">
            <a:extLst>
              <a:ext uri="{FF2B5EF4-FFF2-40B4-BE49-F238E27FC236}">
                <a16:creationId xmlns:a16="http://schemas.microsoft.com/office/drawing/2014/main" id="{1A2F5B55-F2B0-3D67-1779-FD0428709357}"/>
              </a:ext>
            </a:extLst>
          </p:cNvPr>
          <p:cNvPicPr>
            <a:picLocks noChangeAspect="1"/>
          </p:cNvPicPr>
          <p:nvPr/>
        </p:nvPicPr>
        <p:blipFill rotWithShape="1">
          <a:blip r:embed="rId4">
            <a:extLst>
              <a:ext uri="{28A0092B-C50C-407E-A947-70E740481C1C}">
                <a14:useLocalDpi xmlns:a14="http://schemas.microsoft.com/office/drawing/2010/main" val="0"/>
              </a:ext>
            </a:extLst>
          </a:blip>
          <a:srcRect r="-1" b="15065"/>
          <a:stretch/>
        </p:blipFill>
        <p:spPr>
          <a:xfrm>
            <a:off x="20" y="10"/>
            <a:ext cx="6096257" cy="6857990"/>
          </a:xfrm>
          <a:custGeom>
            <a:avLst/>
            <a:gdLst/>
            <a:ahLst/>
            <a:cxnLst/>
            <a:rect l="l" t="t" r="r" b="b"/>
            <a:pathLst>
              <a:path w="7503111" h="6858000">
                <a:moveTo>
                  <a:pt x="0" y="0"/>
                </a:moveTo>
                <a:lnTo>
                  <a:pt x="677334" y="0"/>
                </a:lnTo>
                <a:lnTo>
                  <a:pt x="1168036" y="0"/>
                </a:lnTo>
                <a:lnTo>
                  <a:pt x="1205499" y="0"/>
                </a:lnTo>
                <a:lnTo>
                  <a:pt x="1647632" y="0"/>
                </a:lnTo>
                <a:lnTo>
                  <a:pt x="7215401" y="0"/>
                </a:lnTo>
                <a:lnTo>
                  <a:pt x="4041567" y="6852993"/>
                </a:lnTo>
                <a:lnTo>
                  <a:pt x="7503111" y="6852993"/>
                </a:lnTo>
                <a:lnTo>
                  <a:pt x="7503111" y="6852994"/>
                </a:lnTo>
                <a:lnTo>
                  <a:pt x="1647632" y="6852994"/>
                </a:lnTo>
                <a:lnTo>
                  <a:pt x="1647632" y="6858000"/>
                </a:lnTo>
                <a:lnTo>
                  <a:pt x="0" y="6858000"/>
                </a:lnTo>
                <a:close/>
              </a:path>
            </a:pathLst>
          </a:custGeom>
        </p:spPr>
      </p:pic>
    </p:spTree>
    <p:extLst>
      <p:ext uri="{BB962C8B-B14F-4D97-AF65-F5344CB8AC3E}">
        <p14:creationId xmlns:p14="http://schemas.microsoft.com/office/powerpoint/2010/main" val="2075234911"/>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17</TotalTime>
  <Words>4468</Words>
  <Application>Microsoft Macintosh PowerPoint</Application>
  <PresentationFormat>A4 Paper (210x297 mm)</PresentationFormat>
  <Paragraphs>44</Paragraphs>
  <Slides>4</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vt:i4>
      </vt:variant>
    </vt:vector>
  </HeadingPairs>
  <TitlesOfParts>
    <vt:vector size="10" baseType="lpstr">
      <vt:lpstr>PingFang SC</vt:lpstr>
      <vt:lpstr>Arial</vt:lpstr>
      <vt:lpstr>Calibri</vt:lpstr>
      <vt:lpstr>Calibri Light</vt:lpstr>
      <vt:lpstr>Helvetica Neue</vt:lpstr>
      <vt:lpstr>Office</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Bai, Zehui</dc:creator>
  <cp:lastModifiedBy>Microsoft Office User</cp:lastModifiedBy>
  <cp:revision>170</cp:revision>
  <cp:lastPrinted>2024-05-10T07:05:08Z</cp:lastPrinted>
  <dcterms:created xsi:type="dcterms:W3CDTF">2022-11-07T20:45:57Z</dcterms:created>
  <dcterms:modified xsi:type="dcterms:W3CDTF">2024-05-10T07:06:51Z</dcterms:modified>
</cp:coreProperties>
</file>